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6"/>
    <p:sldMasterId id="2147483689" r:id="rId7"/>
  </p:sldMasterIdLst>
  <p:notesMasterIdLst>
    <p:notesMasterId r:id="rId34"/>
  </p:notesMasterIdLst>
  <p:handoutMasterIdLst>
    <p:handoutMasterId r:id="rId35"/>
  </p:handoutMasterIdLst>
  <p:sldIdLst>
    <p:sldId id="256" r:id="rId8"/>
    <p:sldId id="257" r:id="rId9"/>
    <p:sldId id="259" r:id="rId10"/>
    <p:sldId id="260" r:id="rId11"/>
    <p:sldId id="267" r:id="rId12"/>
    <p:sldId id="261" r:id="rId13"/>
    <p:sldId id="275" r:id="rId14"/>
    <p:sldId id="274" r:id="rId15"/>
    <p:sldId id="276" r:id="rId16"/>
    <p:sldId id="277" r:id="rId17"/>
    <p:sldId id="270" r:id="rId18"/>
    <p:sldId id="278" r:id="rId19"/>
    <p:sldId id="279" r:id="rId20"/>
    <p:sldId id="280" r:id="rId21"/>
    <p:sldId id="269" r:id="rId22"/>
    <p:sldId id="285" r:id="rId23"/>
    <p:sldId id="288" r:id="rId24"/>
    <p:sldId id="289" r:id="rId25"/>
    <p:sldId id="290" r:id="rId26"/>
    <p:sldId id="286" r:id="rId27"/>
    <p:sldId id="287" r:id="rId28"/>
    <p:sldId id="271" r:id="rId29"/>
    <p:sldId id="284" r:id="rId30"/>
    <p:sldId id="272" r:id="rId31"/>
    <p:sldId id="283" r:id="rId32"/>
    <p:sldId id="282" r:id="rId33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rouanton Frederique" initials="KF" lastIdx="47" clrIdx="0"/>
  <p:cmAuthor id="1" name="Rhalay Sandra" initials="RS" lastIdx="6" clrIdx="1"/>
  <p:cmAuthor id="2" name="Bousquet Magali" initials="BM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E00"/>
    <a:srgbClr val="003871"/>
    <a:srgbClr val="C00418"/>
    <a:srgbClr val="000000"/>
    <a:srgbClr val="FEC700"/>
    <a:srgbClr val="A5C715"/>
    <a:srgbClr val="00B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75" autoAdjust="0"/>
    <p:restoredTop sz="99822" autoAdjust="0"/>
  </p:normalViewPr>
  <p:slideViewPr>
    <p:cSldViewPr snapToGrid="0">
      <p:cViewPr varScale="1">
        <p:scale>
          <a:sx n="169" d="100"/>
          <a:sy n="169" d="100"/>
        </p:scale>
        <p:origin x="156" y="4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-3980" y="-80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25"/>
          <c:cat>
            <c:strRef>
              <c:f>Feuil1!$A$2:$A$5</c:f>
              <c:strCache>
                <c:ptCount val="4"/>
                <c:pt idx="0">
                  <c:v>Banc PE 1</c:v>
                </c:pt>
                <c:pt idx="1">
                  <c:v>Banc PE 2</c:v>
                </c:pt>
                <c:pt idx="2">
                  <c:v>Carneau</c:v>
                </c:pt>
                <c:pt idx="3">
                  <c:v>Autres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1511</c:v>
                </c:pt>
                <c:pt idx="1">
                  <c:v>5093</c:v>
                </c:pt>
                <c:pt idx="2">
                  <c:v>729</c:v>
                </c:pt>
                <c:pt idx="3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25-4B29-A04E-EDB57F8DA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25"/>
          <c:cat>
            <c:strRef>
              <c:f>Feuil1!$A$2:$A$5</c:f>
              <c:strCache>
                <c:ptCount val="4"/>
                <c:pt idx="0">
                  <c:v>Banc PE 1</c:v>
                </c:pt>
                <c:pt idx="1">
                  <c:v>Banc PE 2</c:v>
                </c:pt>
                <c:pt idx="2">
                  <c:v>Carneau</c:v>
                </c:pt>
                <c:pt idx="3">
                  <c:v>Autres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10379</c:v>
                </c:pt>
                <c:pt idx="1">
                  <c:v>80516</c:v>
                </c:pt>
                <c:pt idx="2">
                  <c:v>2821</c:v>
                </c:pt>
                <c:pt idx="3">
                  <c:v>2069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41-4EDE-AB48-F23828129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B96B153-182D-4EA3-8C37-C7AF6E2214AE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C3BA089-887B-42C4-ADE3-08E99F1706E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541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3D203254-9D2A-4C40-A6D4-B2AF92F3F73C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2F580A12-8C98-473E-A2BB-945583B117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75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A12-8C98-473E-A2BB-945583B1175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996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A12-8C98-473E-A2BB-945583B1175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426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A12-8C98-473E-A2BB-945583B1175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480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A12-8C98-473E-A2BB-945583B1175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212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A12-8C98-473E-A2BB-945583B1175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013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A12-8C98-473E-A2BB-945583B1175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375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A12-8C98-473E-A2BB-945583B1175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211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A12-8C98-473E-A2BB-945583B1175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717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A12-8C98-473E-A2BB-945583B1175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73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A12-8C98-473E-A2BB-945583B1175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2972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A12-8C98-473E-A2BB-945583B1175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237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A12-8C98-473E-A2BB-945583B1175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107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A12-8C98-473E-A2BB-945583B1175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343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A12-8C98-473E-A2BB-945583B1175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6857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A12-8C98-473E-A2BB-945583B1175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6013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A12-8C98-473E-A2BB-945583B1175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2900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A12-8C98-473E-A2BB-945583B1175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302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A12-8C98-473E-A2BB-945583B1175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1253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A12-8C98-473E-A2BB-945583B1175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082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A12-8C98-473E-A2BB-945583B1175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477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A12-8C98-473E-A2BB-945583B1175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235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A12-8C98-473E-A2BB-945583B1175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329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A12-8C98-473E-A2BB-945583B1175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555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A12-8C98-473E-A2BB-945583B1175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577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A12-8C98-473E-A2BB-945583B1175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453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A12-8C98-473E-A2BB-945583B1175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35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3.sv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9" Type="http://schemas.openxmlformats.org/officeDocument/2006/relationships/image" Target="../media/image11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3.sv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9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3.sv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9" Type="http://schemas.openxmlformats.org/officeDocument/2006/relationships/image" Target="../media/image11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3.sv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9" Type="http://schemas.openxmlformats.org/officeDocument/2006/relationships/image" Target="../media/image11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3.sv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fr.groupeonet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fr.groupeonet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svg"/><Relationship Id="rId5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1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halluin\Desktop\LOGOS\logo OT blanc transparent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659" y="144684"/>
            <a:ext cx="1444197" cy="79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E2AA82-CAA8-4416-A9FA-B44DA67070A6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716180" y="4570809"/>
            <a:ext cx="1478289" cy="175715"/>
          </a:xfrm>
          <a:prstGeom prst="rect">
            <a:avLst/>
          </a:prstGeom>
          <a:noFill/>
          <a:effectLst/>
        </p:spPr>
        <p:txBody>
          <a:bodyPr tIns="40500" bIns="0">
            <a:normAutofit/>
          </a:bodyPr>
          <a:lstStyle>
            <a:lvl1pPr marL="0" indent="0">
              <a:buNone/>
              <a:defRPr sz="800" b="1">
                <a:solidFill>
                  <a:srgbClr val="00387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01.01.2020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C59A8DEC-1620-46AE-8BED-4262DFB169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70633" y="3268196"/>
            <a:ext cx="3055736" cy="175715"/>
          </a:xfrm>
          <a:prstGeom prst="rect">
            <a:avLst/>
          </a:prstGeom>
          <a:noFill/>
          <a:effectLst/>
        </p:spPr>
        <p:txBody>
          <a:bodyPr tIns="40500" bIns="0">
            <a:normAutofit/>
          </a:bodyPr>
          <a:lstStyle>
            <a:lvl1pPr marL="0" indent="0">
              <a:buNone/>
              <a:defRPr sz="800" b="1">
                <a:solidFill>
                  <a:srgbClr val="C00418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VOICI UN SOUS-TITRE CLAIR ET PRÉCIS</a:t>
            </a:r>
          </a:p>
        </p:txBody>
      </p:sp>
      <p:pic>
        <p:nvPicPr>
          <p:cNvPr id="5" name="Graphique 17">
            <a:extLst>
              <a:ext uri="{FF2B5EF4-FFF2-40B4-BE49-F238E27FC236}">
                <a16:creationId xmlns:a16="http://schemas.microsoft.com/office/drawing/2014/main" id="{35A5CC20-4A83-454E-BBB1-AD5D810DD9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04109" y="4605894"/>
            <a:ext cx="112071" cy="112071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BDEFC80E-1B35-4003-B6B3-91D95BEB4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9078" y="1427046"/>
            <a:ext cx="3217763" cy="175432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2700" b="1">
                <a:solidFill>
                  <a:srgbClr val="003871"/>
                </a:solidFill>
              </a:defRPr>
            </a:lvl1pPr>
          </a:lstStyle>
          <a:p>
            <a:r>
              <a:rPr lang="fr-FR" dirty="0"/>
              <a:t>Cliquez ici pour modifiez le style du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67422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45 -0.00031 L -3.61111E-6 4.1407E-6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57 -0.00031 L 1.38889E-6 -3.45881E-6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1" build="p">
        <p:tmplLst>
          <p:tmpl lvl="1">
            <p:tnLst>
              <p:par>
                <p:cTn presetID="42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.04757 -0.00031 L 1.38889E-6 -3.45881E-6 " pathEditMode="relative" rAng="0" ptsTypes="AA">
                      <p:cBhvr>
                        <p:cTn dur="150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378" y="0"/>
                    </p:animMotion>
                  </p:childTnLst>
                </p:cTn>
              </p:par>
            </p:tnLst>
          </p:tmpl>
        </p:tmplLst>
      </p:bldP>
      <p:bldP spid="6" grpId="0"/>
      <p:bldP spid="6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018801E-DC74-497F-86A5-1F1C9162AD14}"/>
              </a:ext>
            </a:extLst>
          </p:cNvPr>
          <p:cNvSpPr/>
          <p:nvPr userDrawn="1"/>
        </p:nvSpPr>
        <p:spPr>
          <a:xfrm>
            <a:off x="1206661" y="1666754"/>
            <a:ext cx="2171450" cy="276056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33B48-128A-400B-978A-492E6BB0393A}"/>
              </a:ext>
            </a:extLst>
          </p:cNvPr>
          <p:cNvSpPr/>
          <p:nvPr userDrawn="1"/>
        </p:nvSpPr>
        <p:spPr>
          <a:xfrm>
            <a:off x="3619384" y="1666754"/>
            <a:ext cx="2171450" cy="276056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07E788-7EE8-4C8F-8B41-44BF5EE693D1}"/>
              </a:ext>
            </a:extLst>
          </p:cNvPr>
          <p:cNvSpPr/>
          <p:nvPr userDrawn="1"/>
        </p:nvSpPr>
        <p:spPr>
          <a:xfrm>
            <a:off x="6032107" y="1666754"/>
            <a:ext cx="2171450" cy="2760563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00654F2-B2F5-42E5-B8B3-47DEBF5870BE}"/>
              </a:ext>
            </a:extLst>
          </p:cNvPr>
          <p:cNvSpPr txBox="1"/>
          <p:nvPr userDrawn="1"/>
        </p:nvSpPr>
        <p:spPr>
          <a:xfrm>
            <a:off x="6237823" y="4119725"/>
            <a:ext cx="345858" cy="19236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800" dirty="0">
                <a:solidFill>
                  <a:schemeClr val="bg1"/>
                </a:solidFill>
                <a:latin typeface="Proxima Nova Alt Bl" panose="02000506030000020004" pitchFamily="2" charset="0"/>
              </a:rPr>
              <a:t>03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C72BF68-5B79-4D08-AA63-39FA2CCBCF73}"/>
              </a:ext>
            </a:extLst>
          </p:cNvPr>
          <p:cNvSpPr txBox="1"/>
          <p:nvPr userDrawn="1"/>
        </p:nvSpPr>
        <p:spPr>
          <a:xfrm>
            <a:off x="3815231" y="4119725"/>
            <a:ext cx="345858" cy="19236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800" dirty="0">
                <a:gradFill>
                  <a:gsLst>
                    <a:gs pos="0">
                      <a:srgbClr val="003871">
                        <a:lumMod val="90000"/>
                      </a:srgbClr>
                    </a:gs>
                    <a:gs pos="100000">
                      <a:srgbClr val="003871">
                        <a:lumMod val="90000"/>
                        <a:lumOff val="10000"/>
                      </a:srgbClr>
                    </a:gs>
                  </a:gsLst>
                  <a:lin ang="13500000" scaled="1"/>
                </a:gradFill>
                <a:latin typeface="Proxima Nova Alt Bl" panose="02000506030000020004" pitchFamily="2" charset="0"/>
              </a:rPr>
              <a:t>02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E5E7081-36E3-43E7-9150-8C7601A20E58}"/>
              </a:ext>
            </a:extLst>
          </p:cNvPr>
          <p:cNvSpPr txBox="1"/>
          <p:nvPr userDrawn="1"/>
        </p:nvSpPr>
        <p:spPr>
          <a:xfrm>
            <a:off x="1409733" y="4119725"/>
            <a:ext cx="345858" cy="19236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800" dirty="0">
                <a:gradFill>
                  <a:gsLst>
                    <a:gs pos="0">
                      <a:srgbClr val="003871">
                        <a:lumMod val="90000"/>
                      </a:srgbClr>
                    </a:gs>
                    <a:gs pos="100000">
                      <a:srgbClr val="003871">
                        <a:lumMod val="90000"/>
                        <a:lumOff val="10000"/>
                      </a:srgbClr>
                    </a:gs>
                  </a:gsLst>
                  <a:lin ang="13500000" scaled="1"/>
                </a:gradFill>
                <a:latin typeface="Proxima Nova Alt Bl" panose="02000506030000020004" pitchFamily="2" charset="0"/>
              </a:rPr>
              <a:t>01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3D263C6-2838-452F-963E-89323D0F1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4006" y="513857"/>
            <a:ext cx="3848895" cy="900246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>
            <a:lvl1pPr algn="l">
              <a:defRPr sz="2700" b="1">
                <a:solidFill>
                  <a:srgbClr val="003871"/>
                </a:solidFill>
              </a:defRPr>
            </a:lvl1pPr>
          </a:lstStyle>
          <a:p>
            <a:r>
              <a:rPr lang="fr-FR" dirty="0"/>
              <a:t>Ceci est un titre vraiment impactant</a:t>
            </a:r>
          </a:p>
        </p:txBody>
      </p:sp>
      <p:sp>
        <p:nvSpPr>
          <p:cNvPr id="40" name="Espace réservé du texte 39">
            <a:extLst>
              <a:ext uri="{FF2B5EF4-FFF2-40B4-BE49-F238E27FC236}">
                <a16:creationId xmlns:a16="http://schemas.microsoft.com/office/drawing/2014/main" id="{6FB729A5-B7DC-42DF-B7A6-C0F812558D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9732" y="1940627"/>
            <a:ext cx="1732794" cy="43815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200">
                <a:solidFill>
                  <a:srgbClr val="00387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En voilà une info clé importante</a:t>
            </a:r>
          </a:p>
        </p:txBody>
      </p:sp>
      <p:sp>
        <p:nvSpPr>
          <p:cNvPr id="41" name="Espace réservé du texte 39">
            <a:extLst>
              <a:ext uri="{FF2B5EF4-FFF2-40B4-BE49-F238E27FC236}">
                <a16:creationId xmlns:a16="http://schemas.microsoft.com/office/drawing/2014/main" id="{1AE24581-0B7C-480A-8F92-BFBA540870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5482" y="2571750"/>
            <a:ext cx="1727045" cy="120089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100">
                <a:solidFill>
                  <a:srgbClr val="00387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a semper </a:t>
            </a:r>
            <a:r>
              <a:rPr lang="fr-FR" dirty="0" err="1"/>
              <a:t>ornare</a:t>
            </a:r>
            <a:r>
              <a:rPr lang="fr-FR" dirty="0"/>
              <a:t>, libero nunc </a:t>
            </a:r>
            <a:r>
              <a:rPr lang="fr-FR" dirty="0" err="1"/>
              <a:t>rutrum</a:t>
            </a:r>
            <a:r>
              <a:rPr lang="fr-FR" dirty="0"/>
              <a:t> ex, id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. </a:t>
            </a:r>
          </a:p>
        </p:txBody>
      </p:sp>
      <p:sp>
        <p:nvSpPr>
          <p:cNvPr id="42" name="Espace réservé du texte 39">
            <a:extLst>
              <a:ext uri="{FF2B5EF4-FFF2-40B4-BE49-F238E27FC236}">
                <a16:creationId xmlns:a16="http://schemas.microsoft.com/office/drawing/2014/main" id="{408895C2-8C2F-4115-96BF-CCDADB09A1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5231" y="1940627"/>
            <a:ext cx="1732794" cy="43815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200">
                <a:solidFill>
                  <a:srgbClr val="00387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En voilà une info clé importante</a:t>
            </a:r>
          </a:p>
        </p:txBody>
      </p:sp>
      <p:sp>
        <p:nvSpPr>
          <p:cNvPr id="43" name="Espace réservé du texte 39">
            <a:extLst>
              <a:ext uri="{FF2B5EF4-FFF2-40B4-BE49-F238E27FC236}">
                <a16:creationId xmlns:a16="http://schemas.microsoft.com/office/drawing/2014/main" id="{81307E83-C583-4B03-85A3-CB0BCA71AC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20981" y="2571750"/>
            <a:ext cx="1727045" cy="120089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100">
                <a:solidFill>
                  <a:srgbClr val="00387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a semper </a:t>
            </a:r>
            <a:r>
              <a:rPr lang="fr-FR" dirty="0" err="1"/>
              <a:t>ornare</a:t>
            </a:r>
            <a:r>
              <a:rPr lang="fr-FR" dirty="0"/>
              <a:t>, libero nunc </a:t>
            </a:r>
            <a:r>
              <a:rPr lang="fr-FR" dirty="0" err="1"/>
              <a:t>rutrum</a:t>
            </a:r>
            <a:r>
              <a:rPr lang="fr-FR" dirty="0"/>
              <a:t> ex, id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. </a:t>
            </a:r>
          </a:p>
        </p:txBody>
      </p:sp>
      <p:sp>
        <p:nvSpPr>
          <p:cNvPr id="44" name="Espace réservé du texte 39">
            <a:extLst>
              <a:ext uri="{FF2B5EF4-FFF2-40B4-BE49-F238E27FC236}">
                <a16:creationId xmlns:a16="http://schemas.microsoft.com/office/drawing/2014/main" id="{D97BBB54-F8B2-4568-9E20-C13612F02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2073" y="1940627"/>
            <a:ext cx="1732794" cy="43815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En voilà une info clé importante</a:t>
            </a:r>
          </a:p>
        </p:txBody>
      </p:sp>
      <p:sp>
        <p:nvSpPr>
          <p:cNvPr id="45" name="Espace réservé du texte 39">
            <a:extLst>
              <a:ext uri="{FF2B5EF4-FFF2-40B4-BE49-F238E27FC236}">
                <a16:creationId xmlns:a16="http://schemas.microsoft.com/office/drawing/2014/main" id="{2C6C4898-72ED-4CEE-A1E4-486F48C6CE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7823" y="2571750"/>
            <a:ext cx="1727045" cy="120089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a semper </a:t>
            </a:r>
            <a:r>
              <a:rPr lang="fr-FR" dirty="0" err="1"/>
              <a:t>ornare</a:t>
            </a:r>
            <a:r>
              <a:rPr lang="fr-FR" dirty="0"/>
              <a:t>, libero nunc </a:t>
            </a:r>
            <a:r>
              <a:rPr lang="fr-FR" dirty="0" err="1"/>
              <a:t>rutrum</a:t>
            </a:r>
            <a:r>
              <a:rPr lang="fr-FR" dirty="0"/>
              <a:t> ex, id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. </a:t>
            </a:r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D4E06413-25D6-40A9-9586-C66A94A4C7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34006" y="303073"/>
            <a:ext cx="3848895" cy="175715"/>
          </a:xfrm>
          <a:prstGeom prst="rect">
            <a:avLst/>
          </a:prstGeom>
          <a:noFill/>
          <a:effectLst/>
        </p:spPr>
        <p:txBody>
          <a:bodyPr lIns="68580" tIns="40500" rIns="68580" bIns="0">
            <a:normAutofit/>
          </a:bodyPr>
          <a:lstStyle>
            <a:lvl1pPr marL="0" indent="0">
              <a:buNone/>
              <a:defRPr sz="800" b="0">
                <a:solidFill>
                  <a:srgbClr val="C00418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ET SON SOUS-TITRE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74918" y="4783028"/>
            <a:ext cx="297000" cy="273844"/>
          </a:xfrm>
        </p:spPr>
        <p:txBody>
          <a:bodyPr lIns="68580" tIns="34290" rIns="68580" bIns="34290"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22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 smtClean="0"/>
              <a:t>PRÉSENTATION GÉNÉRALE ONET</a:t>
            </a:r>
            <a:endParaRPr lang="fr-FR" dirty="0"/>
          </a:p>
        </p:txBody>
      </p:sp>
      <p:cxnSp>
        <p:nvCxnSpPr>
          <p:cNvPr id="24" name="Connecteur droit 23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61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étier n°1 - Exemple pro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>
            <a:extLst>
              <a:ext uri="{FF2B5EF4-FFF2-40B4-BE49-F238E27FC236}">
                <a16:creationId xmlns:a16="http://schemas.microsoft.com/office/drawing/2014/main" id="{90CC920D-41C8-4868-BA20-23910C27F3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706" y="-150"/>
            <a:ext cx="8710266" cy="24785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35ECD74-ABC9-4E15-BAD5-8552E8F160F2}"/>
              </a:ext>
            </a:extLst>
          </p:cNvPr>
          <p:cNvSpPr/>
          <p:nvPr userDrawn="1"/>
        </p:nvSpPr>
        <p:spPr>
          <a:xfrm>
            <a:off x="423679" y="2232660"/>
            <a:ext cx="3073901" cy="2910840"/>
          </a:xfrm>
          <a:prstGeom prst="rect">
            <a:avLst/>
          </a:prstGeom>
          <a:solidFill>
            <a:srgbClr val="F28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BEDBA5A-3D2B-46EA-9809-5A06A1A0ED40}"/>
              </a:ext>
            </a:extLst>
          </p:cNvPr>
          <p:cNvSpPr/>
          <p:nvPr userDrawn="1"/>
        </p:nvSpPr>
        <p:spPr>
          <a:xfrm>
            <a:off x="3497580" y="1573507"/>
            <a:ext cx="5646420" cy="3569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72402D11-275F-4822-A353-0A4F319D7792}"/>
              </a:ext>
            </a:extLst>
          </p:cNvPr>
          <p:cNvSpPr txBox="1"/>
          <p:nvPr userDrawn="1"/>
        </p:nvSpPr>
        <p:spPr>
          <a:xfrm>
            <a:off x="930930" y="519280"/>
            <a:ext cx="5320488" cy="7360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Ingénierie et services pour le démantèlement, la dépollution et le traitement des déchets</a:t>
            </a:r>
            <a:endParaRPr kumimoji="0" lang="fr-FR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2BEA0C59-C00D-4FC6-93A5-AD9A19D611D0}"/>
              </a:ext>
            </a:extLst>
          </p:cNvPr>
          <p:cNvGrpSpPr/>
          <p:nvPr userDrawn="1"/>
        </p:nvGrpSpPr>
        <p:grpSpPr>
          <a:xfrm>
            <a:off x="952071" y="2722712"/>
            <a:ext cx="2121012" cy="430887"/>
            <a:chOff x="3906660" y="534917"/>
            <a:chExt cx="2828014" cy="574516"/>
          </a:xfrm>
        </p:grpSpPr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2D5054F3-66B7-4179-8051-A5BC676B9895}"/>
                </a:ext>
              </a:extLst>
            </p:cNvPr>
            <p:cNvSpPr txBox="1"/>
            <p:nvPr/>
          </p:nvSpPr>
          <p:spPr>
            <a:xfrm>
              <a:off x="4435915" y="534917"/>
              <a:ext cx="2298759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Décontamination &amp; démantèlement</a:t>
              </a:r>
            </a:p>
          </p:txBody>
        </p:sp>
        <p:sp>
          <p:nvSpPr>
            <p:cNvPr id="62" name="Cercle : creux 61">
              <a:extLst>
                <a:ext uri="{FF2B5EF4-FFF2-40B4-BE49-F238E27FC236}">
                  <a16:creationId xmlns:a16="http://schemas.microsoft.com/office/drawing/2014/main" id="{85E5F757-599C-4A1F-B436-2B847E6342D2}"/>
                </a:ext>
              </a:extLst>
            </p:cNvPr>
            <p:cNvSpPr/>
            <p:nvPr/>
          </p:nvSpPr>
          <p:spPr>
            <a:xfrm>
              <a:off x="3906660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22DFF07D-13AC-4BBA-8A3B-1F93B20F7DA8}"/>
                </a:ext>
              </a:extLst>
            </p:cNvPr>
            <p:cNvSpPr txBox="1"/>
            <p:nvPr/>
          </p:nvSpPr>
          <p:spPr>
            <a:xfrm>
              <a:off x="3912344" y="631144"/>
              <a:ext cx="40307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01</a:t>
              </a: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0FB485F9-8CA0-4630-B6B0-0ECEE4562787}"/>
              </a:ext>
            </a:extLst>
          </p:cNvPr>
          <p:cNvGrpSpPr/>
          <p:nvPr userDrawn="1"/>
        </p:nvGrpSpPr>
        <p:grpSpPr>
          <a:xfrm>
            <a:off x="930930" y="3455161"/>
            <a:ext cx="1722474" cy="430887"/>
            <a:chOff x="6955497" y="523342"/>
            <a:chExt cx="2296632" cy="574516"/>
          </a:xfrm>
        </p:grpSpPr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F5EEBEEF-B9BA-446B-81F4-41C2F3586CCD}"/>
                </a:ext>
              </a:extLst>
            </p:cNvPr>
            <p:cNvSpPr txBox="1"/>
            <p:nvPr/>
          </p:nvSpPr>
          <p:spPr>
            <a:xfrm>
              <a:off x="7524129" y="523342"/>
              <a:ext cx="1728000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Traitement des déchets</a:t>
              </a:r>
            </a:p>
          </p:txBody>
        </p:sp>
        <p:sp>
          <p:nvSpPr>
            <p:cNvPr id="66" name="Cercle : creux 65">
              <a:extLst>
                <a:ext uri="{FF2B5EF4-FFF2-40B4-BE49-F238E27FC236}">
                  <a16:creationId xmlns:a16="http://schemas.microsoft.com/office/drawing/2014/main" id="{832309FE-0364-4F2D-A72D-E010C25AF848}"/>
                </a:ext>
              </a:extLst>
            </p:cNvPr>
            <p:cNvSpPr/>
            <p:nvPr/>
          </p:nvSpPr>
          <p:spPr>
            <a:xfrm>
              <a:off x="6994875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23791801-E9C6-40BF-B944-D96B1971A1EB}"/>
                </a:ext>
              </a:extLst>
            </p:cNvPr>
            <p:cNvSpPr txBox="1"/>
            <p:nvPr/>
          </p:nvSpPr>
          <p:spPr>
            <a:xfrm>
              <a:off x="6955497" y="631145"/>
              <a:ext cx="4787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02</a:t>
              </a:r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06628254-4888-4FBC-BCAB-E5C63843776D}"/>
              </a:ext>
            </a:extLst>
          </p:cNvPr>
          <p:cNvGrpSpPr/>
          <p:nvPr userDrawn="1"/>
        </p:nvGrpSpPr>
        <p:grpSpPr>
          <a:xfrm>
            <a:off x="930930" y="4187610"/>
            <a:ext cx="2142149" cy="430887"/>
            <a:chOff x="9430257" y="523342"/>
            <a:chExt cx="2856198" cy="574516"/>
          </a:xfrm>
        </p:grpSpPr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8590AE5D-2DC3-4418-BAD7-B0EAE00B3668}"/>
                </a:ext>
              </a:extLst>
            </p:cNvPr>
            <p:cNvSpPr txBox="1"/>
            <p:nvPr/>
          </p:nvSpPr>
          <p:spPr>
            <a:xfrm>
              <a:off x="10041648" y="523342"/>
              <a:ext cx="2244807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Dépollution et désamiantage des sites</a:t>
              </a:r>
              <a:endPara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2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Cercle : creux 69">
              <a:extLst>
                <a:ext uri="{FF2B5EF4-FFF2-40B4-BE49-F238E27FC236}">
                  <a16:creationId xmlns:a16="http://schemas.microsoft.com/office/drawing/2014/main" id="{BC9CE437-6678-41CF-9738-692DDC0B3D6B}"/>
                </a:ext>
              </a:extLst>
            </p:cNvPr>
            <p:cNvSpPr/>
            <p:nvPr/>
          </p:nvSpPr>
          <p:spPr>
            <a:xfrm>
              <a:off x="9469635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81EE8C9A-301B-4757-8A20-E86F03AE6375}"/>
                </a:ext>
              </a:extLst>
            </p:cNvPr>
            <p:cNvSpPr txBox="1"/>
            <p:nvPr/>
          </p:nvSpPr>
          <p:spPr>
            <a:xfrm>
              <a:off x="9430257" y="631145"/>
              <a:ext cx="4787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03</a:t>
              </a:r>
            </a:p>
          </p:txBody>
        </p:sp>
      </p:grpSp>
      <p:sp>
        <p:nvSpPr>
          <p:cNvPr id="72" name="Triangle isocèle 71">
            <a:extLst>
              <a:ext uri="{FF2B5EF4-FFF2-40B4-BE49-F238E27FC236}">
                <a16:creationId xmlns:a16="http://schemas.microsoft.com/office/drawing/2014/main" id="{E24AC416-83D9-4682-9D78-F000433E6A7E}"/>
              </a:ext>
            </a:extLst>
          </p:cNvPr>
          <p:cNvSpPr/>
          <p:nvPr userDrawn="1"/>
        </p:nvSpPr>
        <p:spPr>
          <a:xfrm rot="16200000">
            <a:off x="3341742" y="2874085"/>
            <a:ext cx="233357" cy="1159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pic>
        <p:nvPicPr>
          <p:cNvPr id="73" name="Graphique 72">
            <a:extLst>
              <a:ext uri="{FF2B5EF4-FFF2-40B4-BE49-F238E27FC236}">
                <a16:creationId xmlns:a16="http://schemas.microsoft.com/office/drawing/2014/main" id="{E5CAEC47-14C5-4361-9800-3455DD81FB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6200000">
            <a:off x="1016419" y="1444615"/>
            <a:ext cx="128891" cy="128891"/>
          </a:xfrm>
          <a:prstGeom prst="rect">
            <a:avLst/>
          </a:prstGeom>
        </p:spPr>
      </p:pic>
      <p:sp>
        <p:nvSpPr>
          <p:cNvPr id="74" name="ZoneTexte 73">
            <a:extLst>
              <a:ext uri="{FF2B5EF4-FFF2-40B4-BE49-F238E27FC236}">
                <a16:creationId xmlns:a16="http://schemas.microsoft.com/office/drawing/2014/main" id="{17FBF56C-948B-4A74-B624-0EA92441163C}"/>
              </a:ext>
            </a:extLst>
          </p:cNvPr>
          <p:cNvSpPr txBox="1"/>
          <p:nvPr userDrawn="1"/>
        </p:nvSpPr>
        <p:spPr>
          <a:xfrm>
            <a:off x="930930" y="309560"/>
            <a:ext cx="935488" cy="2385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1100" dirty="0">
                <a:solidFill>
                  <a:schemeClr val="bg1"/>
                </a:solidFill>
              </a:rPr>
              <a:t>02 </a:t>
            </a:r>
            <a:r>
              <a:rPr lang="fr-FR" sz="1100" dirty="0">
                <a:solidFill>
                  <a:schemeClr val="bg1">
                    <a:alpha val="50000"/>
                  </a:schemeClr>
                </a:solidFill>
              </a:rPr>
              <a:t>/ 03</a:t>
            </a:r>
          </a:p>
        </p:txBody>
      </p:sp>
      <p:sp>
        <p:nvSpPr>
          <p:cNvPr id="82" name="Espace réservé du texte 40">
            <a:extLst>
              <a:ext uri="{FF2B5EF4-FFF2-40B4-BE49-F238E27FC236}">
                <a16:creationId xmlns:a16="http://schemas.microsoft.com/office/drawing/2014/main" id="{A9FBBC51-FD2A-45DE-AC68-0F3A6D494F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1259" y="1883044"/>
            <a:ext cx="4799062" cy="273416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6858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0287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13716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Ceci est un espace idéal pour décrire ce projet</a:t>
            </a:r>
          </a:p>
        </p:txBody>
      </p:sp>
      <p:sp>
        <p:nvSpPr>
          <p:cNvPr id="83" name="Espace réservé pour une image  6">
            <a:extLst>
              <a:ext uri="{FF2B5EF4-FFF2-40B4-BE49-F238E27FC236}">
                <a16:creationId xmlns:a16="http://schemas.microsoft.com/office/drawing/2014/main" id="{22192A98-1460-46AA-96B9-0B7B45D6F54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21259" y="2286000"/>
            <a:ext cx="4799062" cy="2497028"/>
          </a:xfrm>
          <a:prstGeom prst="rect">
            <a:avLst/>
          </a:prstGeom>
          <a:solidFill>
            <a:schemeClr val="bg2"/>
          </a:solidFill>
        </p:spPr>
        <p:txBody>
          <a:bodyPr lIns="68580" tIns="216000" rIns="68580" bIns="34290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Cliquez sur l’icone pour insérer une photo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28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4918" y="4783028"/>
            <a:ext cx="297000" cy="273844"/>
          </a:xfrm>
          <a:prstGeom prst="rect">
            <a:avLst/>
          </a:prstGeom>
        </p:spPr>
        <p:txBody>
          <a:bodyPr lIns="68580" tIns="34290" rIns="68580" bIns="34290"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29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3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 smtClean="0"/>
              <a:t>PRÉSENTATION GÉNÉRALE ONET</a:t>
            </a:r>
            <a:endParaRPr lang="fr-FR" dirty="0"/>
          </a:p>
        </p:txBody>
      </p:sp>
      <p:cxnSp>
        <p:nvCxnSpPr>
          <p:cNvPr id="31" name="Connecteur droit 30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02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étier n°2 - Exemple pro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3C72DA9-522F-4863-8BA7-7365430D22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706" y="-150"/>
            <a:ext cx="8710266" cy="24785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9CC2DA-4BAD-466A-BE1A-80B6DB41E568}"/>
              </a:ext>
            </a:extLst>
          </p:cNvPr>
          <p:cNvSpPr/>
          <p:nvPr userDrawn="1"/>
        </p:nvSpPr>
        <p:spPr>
          <a:xfrm>
            <a:off x="423679" y="2232660"/>
            <a:ext cx="3073901" cy="2910840"/>
          </a:xfrm>
          <a:prstGeom prst="rect">
            <a:avLst/>
          </a:prstGeom>
          <a:solidFill>
            <a:srgbClr val="F28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06E687-5972-4034-80F6-6857CCA5826C}"/>
              </a:ext>
            </a:extLst>
          </p:cNvPr>
          <p:cNvSpPr/>
          <p:nvPr userDrawn="1"/>
        </p:nvSpPr>
        <p:spPr>
          <a:xfrm>
            <a:off x="3497580" y="1573507"/>
            <a:ext cx="5646420" cy="3569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43" name="Espace réservé du texte 40">
            <a:extLst>
              <a:ext uri="{FF2B5EF4-FFF2-40B4-BE49-F238E27FC236}">
                <a16:creationId xmlns:a16="http://schemas.microsoft.com/office/drawing/2014/main" id="{28A03CC3-2CCC-44B8-BAC4-03D903AE1E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1259" y="1883044"/>
            <a:ext cx="4799062" cy="273416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6858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0287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13716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Ceci est un espace idéal pour décrire ce projet</a:t>
            </a:r>
          </a:p>
        </p:txBody>
      </p:sp>
      <p:sp>
        <p:nvSpPr>
          <p:cNvPr id="44" name="Espace réservé pour une image  6">
            <a:extLst>
              <a:ext uri="{FF2B5EF4-FFF2-40B4-BE49-F238E27FC236}">
                <a16:creationId xmlns:a16="http://schemas.microsoft.com/office/drawing/2014/main" id="{5C2A9F41-CD62-4A9E-B507-23F3B02413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21259" y="2286000"/>
            <a:ext cx="4799062" cy="2497028"/>
          </a:xfrm>
          <a:prstGeom prst="rect">
            <a:avLst/>
          </a:prstGeom>
          <a:solidFill>
            <a:schemeClr val="bg2"/>
          </a:solidFill>
        </p:spPr>
        <p:txBody>
          <a:bodyPr lIns="68580" tIns="216000" rIns="68580" bIns="34290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Cliquez sur l’icone pour insérer une photo</a:t>
            </a: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621442A7-8FC6-453E-9ED1-5BF4A80DA7F7}"/>
              </a:ext>
            </a:extLst>
          </p:cNvPr>
          <p:cNvGrpSpPr/>
          <p:nvPr userDrawn="1"/>
        </p:nvGrpSpPr>
        <p:grpSpPr>
          <a:xfrm>
            <a:off x="952071" y="2722712"/>
            <a:ext cx="2121012" cy="430887"/>
            <a:chOff x="3906660" y="534917"/>
            <a:chExt cx="2828014" cy="574516"/>
          </a:xfrm>
        </p:grpSpPr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CC70F062-21DB-4636-9388-8EE5FDC3832A}"/>
                </a:ext>
              </a:extLst>
            </p:cNvPr>
            <p:cNvSpPr txBox="1"/>
            <p:nvPr/>
          </p:nvSpPr>
          <p:spPr>
            <a:xfrm>
              <a:off x="4435915" y="534917"/>
              <a:ext cx="2298759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Décontamination &amp; démantèlement</a:t>
              </a:r>
            </a:p>
          </p:txBody>
        </p:sp>
        <p:sp>
          <p:nvSpPr>
            <p:cNvPr id="46" name="Cercle : creux 45">
              <a:extLst>
                <a:ext uri="{FF2B5EF4-FFF2-40B4-BE49-F238E27FC236}">
                  <a16:creationId xmlns:a16="http://schemas.microsoft.com/office/drawing/2014/main" id="{F4864568-A735-43AC-8D5A-FA65A4FD68C7}"/>
                </a:ext>
              </a:extLst>
            </p:cNvPr>
            <p:cNvSpPr/>
            <p:nvPr/>
          </p:nvSpPr>
          <p:spPr>
            <a:xfrm>
              <a:off x="3906660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D1DEE3A8-6006-496A-A5A8-848AB1B08F43}"/>
                </a:ext>
              </a:extLst>
            </p:cNvPr>
            <p:cNvSpPr txBox="1"/>
            <p:nvPr/>
          </p:nvSpPr>
          <p:spPr>
            <a:xfrm>
              <a:off x="3912344" y="631144"/>
              <a:ext cx="40307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01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ECBF57E-5FCE-4409-A22E-6266E7EB2E2F}"/>
              </a:ext>
            </a:extLst>
          </p:cNvPr>
          <p:cNvGrpSpPr/>
          <p:nvPr userDrawn="1"/>
        </p:nvGrpSpPr>
        <p:grpSpPr>
          <a:xfrm>
            <a:off x="930930" y="3455161"/>
            <a:ext cx="1722474" cy="430887"/>
            <a:chOff x="6955497" y="523342"/>
            <a:chExt cx="2296632" cy="574516"/>
          </a:xfrm>
        </p:grpSpPr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A4D5A368-09E4-4672-AE66-9646902712C1}"/>
                </a:ext>
              </a:extLst>
            </p:cNvPr>
            <p:cNvSpPr txBox="1"/>
            <p:nvPr/>
          </p:nvSpPr>
          <p:spPr>
            <a:xfrm>
              <a:off x="7524129" y="523342"/>
              <a:ext cx="1728000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Traitement des déchets</a:t>
              </a:r>
            </a:p>
          </p:txBody>
        </p:sp>
        <p:sp>
          <p:nvSpPr>
            <p:cNvPr id="50" name="Cercle : creux 49">
              <a:extLst>
                <a:ext uri="{FF2B5EF4-FFF2-40B4-BE49-F238E27FC236}">
                  <a16:creationId xmlns:a16="http://schemas.microsoft.com/office/drawing/2014/main" id="{133ACFD2-6FEE-4EBD-B2D7-3149866DED56}"/>
                </a:ext>
              </a:extLst>
            </p:cNvPr>
            <p:cNvSpPr/>
            <p:nvPr/>
          </p:nvSpPr>
          <p:spPr>
            <a:xfrm>
              <a:off x="6994875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574A38DE-DDF3-4E71-9573-5D2C847F6273}"/>
                </a:ext>
              </a:extLst>
            </p:cNvPr>
            <p:cNvSpPr txBox="1"/>
            <p:nvPr/>
          </p:nvSpPr>
          <p:spPr>
            <a:xfrm>
              <a:off x="6955497" y="631145"/>
              <a:ext cx="4787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02</a:t>
              </a: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B2F5D05E-5111-4A07-9787-B35474318EA1}"/>
              </a:ext>
            </a:extLst>
          </p:cNvPr>
          <p:cNvGrpSpPr/>
          <p:nvPr userDrawn="1"/>
        </p:nvGrpSpPr>
        <p:grpSpPr>
          <a:xfrm>
            <a:off x="930930" y="4187610"/>
            <a:ext cx="2142149" cy="430887"/>
            <a:chOff x="9430257" y="523342"/>
            <a:chExt cx="2856198" cy="574516"/>
          </a:xfrm>
        </p:grpSpPr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E3F3DF78-8AFB-4A0C-AB93-37C33D8BC106}"/>
                </a:ext>
              </a:extLst>
            </p:cNvPr>
            <p:cNvSpPr txBox="1"/>
            <p:nvPr/>
          </p:nvSpPr>
          <p:spPr>
            <a:xfrm>
              <a:off x="10041648" y="523342"/>
              <a:ext cx="2244807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Dépollution et désamiantage des sites</a:t>
              </a:r>
              <a:endPara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20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4" name="Cercle : creux 53">
              <a:extLst>
                <a:ext uri="{FF2B5EF4-FFF2-40B4-BE49-F238E27FC236}">
                  <a16:creationId xmlns:a16="http://schemas.microsoft.com/office/drawing/2014/main" id="{6DEE2BBD-BAE3-40F3-B30D-D4456EAEB311}"/>
                </a:ext>
              </a:extLst>
            </p:cNvPr>
            <p:cNvSpPr/>
            <p:nvPr/>
          </p:nvSpPr>
          <p:spPr>
            <a:xfrm>
              <a:off x="9469635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246E1C79-D8D3-4A2A-80E7-DE917DFCD6D5}"/>
                </a:ext>
              </a:extLst>
            </p:cNvPr>
            <p:cNvSpPr txBox="1"/>
            <p:nvPr/>
          </p:nvSpPr>
          <p:spPr>
            <a:xfrm>
              <a:off x="9430257" y="631145"/>
              <a:ext cx="4787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03</a:t>
              </a:r>
            </a:p>
          </p:txBody>
        </p:sp>
      </p:grpSp>
      <p:sp>
        <p:nvSpPr>
          <p:cNvPr id="56" name="Triangle isocèle 55">
            <a:extLst>
              <a:ext uri="{FF2B5EF4-FFF2-40B4-BE49-F238E27FC236}">
                <a16:creationId xmlns:a16="http://schemas.microsoft.com/office/drawing/2014/main" id="{73284C91-6BB3-4248-8C52-D62F057DB293}"/>
              </a:ext>
            </a:extLst>
          </p:cNvPr>
          <p:cNvSpPr/>
          <p:nvPr userDrawn="1"/>
        </p:nvSpPr>
        <p:spPr>
          <a:xfrm rot="16200000">
            <a:off x="3341742" y="3554642"/>
            <a:ext cx="233357" cy="1159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32B4685E-0E7E-48E8-9846-A38CADDDE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6200000">
            <a:off x="1016419" y="1444615"/>
            <a:ext cx="128891" cy="12889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2730816-2F18-44A6-8989-C49B8DE5ED4B}"/>
              </a:ext>
            </a:extLst>
          </p:cNvPr>
          <p:cNvSpPr txBox="1"/>
          <p:nvPr userDrawn="1"/>
        </p:nvSpPr>
        <p:spPr>
          <a:xfrm>
            <a:off x="930930" y="309560"/>
            <a:ext cx="935488" cy="2385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1100" dirty="0">
                <a:solidFill>
                  <a:schemeClr val="bg1"/>
                </a:solidFill>
              </a:rPr>
              <a:t>02 </a:t>
            </a:r>
            <a:r>
              <a:rPr lang="fr-FR" sz="1100" dirty="0">
                <a:solidFill>
                  <a:schemeClr val="bg1">
                    <a:alpha val="50000"/>
                  </a:schemeClr>
                </a:solidFill>
              </a:rPr>
              <a:t>/ 03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28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4918" y="4783028"/>
            <a:ext cx="297000" cy="273844"/>
          </a:xfrm>
          <a:prstGeom prst="rect">
            <a:avLst/>
          </a:prstGeom>
        </p:spPr>
        <p:txBody>
          <a:bodyPr lIns="68580" tIns="34290" rIns="68580" bIns="34290"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29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3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 smtClean="0"/>
              <a:t>PRÉSENTATION GÉNÉRALE ONET</a:t>
            </a:r>
            <a:endParaRPr lang="fr-FR" dirty="0"/>
          </a:p>
        </p:txBody>
      </p:sp>
      <p:cxnSp>
        <p:nvCxnSpPr>
          <p:cNvPr id="31" name="Connecteur droit 30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72402D11-275F-4822-A353-0A4F319D7792}"/>
              </a:ext>
            </a:extLst>
          </p:cNvPr>
          <p:cNvSpPr txBox="1"/>
          <p:nvPr userDrawn="1"/>
        </p:nvSpPr>
        <p:spPr>
          <a:xfrm>
            <a:off x="930930" y="519280"/>
            <a:ext cx="5320488" cy="7360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Ingénierie et services pour le démantèlement, la dépollution et le traitement des déchets</a:t>
            </a:r>
            <a:endParaRPr kumimoji="0" lang="fr-FR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36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étier n°3 - Exemple pro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175DBA6-6641-49CB-80BD-BCC64E9ABC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706" y="-150"/>
            <a:ext cx="8710266" cy="24785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806E687-5972-4034-80F6-6857CCA5826C}"/>
              </a:ext>
            </a:extLst>
          </p:cNvPr>
          <p:cNvSpPr/>
          <p:nvPr userDrawn="1"/>
        </p:nvSpPr>
        <p:spPr>
          <a:xfrm>
            <a:off x="3497580" y="1573507"/>
            <a:ext cx="5646420" cy="3569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26" name="Espace réservé du texte 40">
            <a:extLst>
              <a:ext uri="{FF2B5EF4-FFF2-40B4-BE49-F238E27FC236}">
                <a16:creationId xmlns:a16="http://schemas.microsoft.com/office/drawing/2014/main" id="{E3879491-E77D-43F6-8EB7-BCE444B481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1259" y="1883044"/>
            <a:ext cx="4799062" cy="273416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6858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0287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13716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Ceci est un espace idéal pour décrire ce projet</a:t>
            </a:r>
          </a:p>
        </p:txBody>
      </p:sp>
      <p:sp>
        <p:nvSpPr>
          <p:cNvPr id="27" name="Espace réservé pour une image  6">
            <a:extLst>
              <a:ext uri="{FF2B5EF4-FFF2-40B4-BE49-F238E27FC236}">
                <a16:creationId xmlns:a16="http://schemas.microsoft.com/office/drawing/2014/main" id="{EE610DA1-9C2D-4674-9895-031A23498D9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21259" y="2286000"/>
            <a:ext cx="4799062" cy="2497028"/>
          </a:xfrm>
          <a:prstGeom prst="rect">
            <a:avLst/>
          </a:prstGeom>
          <a:solidFill>
            <a:schemeClr val="bg2"/>
          </a:solidFill>
        </p:spPr>
        <p:txBody>
          <a:bodyPr lIns="68580" tIns="216000" rIns="68580" bIns="34290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Cliquez sur l’icone pour insérer une photo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C2629E-F2BD-4AEC-9707-6E6E917096A5}"/>
              </a:ext>
            </a:extLst>
          </p:cNvPr>
          <p:cNvSpPr/>
          <p:nvPr userDrawn="1"/>
        </p:nvSpPr>
        <p:spPr>
          <a:xfrm>
            <a:off x="423679" y="2232660"/>
            <a:ext cx="3073901" cy="2910840"/>
          </a:xfrm>
          <a:prstGeom prst="rect">
            <a:avLst/>
          </a:prstGeom>
          <a:solidFill>
            <a:srgbClr val="F28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98029BD-A55A-482C-9A6B-A816000526B9}"/>
              </a:ext>
            </a:extLst>
          </p:cNvPr>
          <p:cNvGrpSpPr/>
          <p:nvPr userDrawn="1"/>
        </p:nvGrpSpPr>
        <p:grpSpPr>
          <a:xfrm>
            <a:off x="952071" y="2722712"/>
            <a:ext cx="2121012" cy="430887"/>
            <a:chOff x="3906660" y="534917"/>
            <a:chExt cx="2828014" cy="574516"/>
          </a:xfrm>
        </p:grpSpPr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FE13401D-6DB9-4088-AB37-935A984DF6B2}"/>
                </a:ext>
              </a:extLst>
            </p:cNvPr>
            <p:cNvSpPr txBox="1"/>
            <p:nvPr/>
          </p:nvSpPr>
          <p:spPr>
            <a:xfrm>
              <a:off x="4435915" y="534917"/>
              <a:ext cx="2298759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Décontamination &amp; démantèlement</a:t>
              </a:r>
            </a:p>
          </p:txBody>
        </p:sp>
        <p:sp>
          <p:nvSpPr>
            <p:cNvPr id="31" name="Cercle : creux 30">
              <a:extLst>
                <a:ext uri="{FF2B5EF4-FFF2-40B4-BE49-F238E27FC236}">
                  <a16:creationId xmlns:a16="http://schemas.microsoft.com/office/drawing/2014/main" id="{BE8D2D62-0DE2-4635-A473-877A12C853E8}"/>
                </a:ext>
              </a:extLst>
            </p:cNvPr>
            <p:cNvSpPr/>
            <p:nvPr/>
          </p:nvSpPr>
          <p:spPr>
            <a:xfrm>
              <a:off x="3906660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BAB2756E-A415-46B8-82E6-2A4E4F378E87}"/>
                </a:ext>
              </a:extLst>
            </p:cNvPr>
            <p:cNvSpPr txBox="1"/>
            <p:nvPr/>
          </p:nvSpPr>
          <p:spPr>
            <a:xfrm>
              <a:off x="3912344" y="622677"/>
              <a:ext cx="40307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01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EBA5F1ED-4485-4006-92AB-202267E35B78}"/>
              </a:ext>
            </a:extLst>
          </p:cNvPr>
          <p:cNvGrpSpPr/>
          <p:nvPr userDrawn="1"/>
        </p:nvGrpSpPr>
        <p:grpSpPr>
          <a:xfrm>
            <a:off x="930930" y="3455161"/>
            <a:ext cx="1722474" cy="430887"/>
            <a:chOff x="6955497" y="523342"/>
            <a:chExt cx="2296632" cy="574516"/>
          </a:xfrm>
        </p:grpSpPr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B6EDD88A-894D-41C7-B6FD-D94EE7646208}"/>
                </a:ext>
              </a:extLst>
            </p:cNvPr>
            <p:cNvSpPr txBox="1"/>
            <p:nvPr/>
          </p:nvSpPr>
          <p:spPr>
            <a:xfrm>
              <a:off x="7524129" y="523342"/>
              <a:ext cx="1728000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Traitement des déchets</a:t>
              </a:r>
            </a:p>
          </p:txBody>
        </p:sp>
        <p:sp>
          <p:nvSpPr>
            <p:cNvPr id="35" name="Cercle : creux 34">
              <a:extLst>
                <a:ext uri="{FF2B5EF4-FFF2-40B4-BE49-F238E27FC236}">
                  <a16:creationId xmlns:a16="http://schemas.microsoft.com/office/drawing/2014/main" id="{C9539A2E-1522-4EDF-BE2D-A54FDAD806BA}"/>
                </a:ext>
              </a:extLst>
            </p:cNvPr>
            <p:cNvSpPr/>
            <p:nvPr/>
          </p:nvSpPr>
          <p:spPr>
            <a:xfrm>
              <a:off x="6994875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C6EA7DD9-6381-4C3D-A884-939B4D0D2B42}"/>
                </a:ext>
              </a:extLst>
            </p:cNvPr>
            <p:cNvSpPr txBox="1"/>
            <p:nvPr/>
          </p:nvSpPr>
          <p:spPr>
            <a:xfrm>
              <a:off x="6955497" y="631145"/>
              <a:ext cx="4787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02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FFB5AEC9-188E-4C2A-907A-542C7FEA38F5}"/>
              </a:ext>
            </a:extLst>
          </p:cNvPr>
          <p:cNvGrpSpPr/>
          <p:nvPr userDrawn="1"/>
        </p:nvGrpSpPr>
        <p:grpSpPr>
          <a:xfrm>
            <a:off x="930933" y="4187610"/>
            <a:ext cx="2331073" cy="430887"/>
            <a:chOff x="9430257" y="523342"/>
            <a:chExt cx="3108095" cy="574516"/>
          </a:xfrm>
        </p:grpSpPr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5205A90A-54C9-4283-A915-B555064115D3}"/>
                </a:ext>
              </a:extLst>
            </p:cNvPr>
            <p:cNvSpPr txBox="1"/>
            <p:nvPr/>
          </p:nvSpPr>
          <p:spPr>
            <a:xfrm>
              <a:off x="10041647" y="523342"/>
              <a:ext cx="2496705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Dépollution et 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désamiantage des </a:t>
              </a: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sites</a:t>
              </a:r>
            </a:p>
          </p:txBody>
        </p:sp>
        <p:sp>
          <p:nvSpPr>
            <p:cNvPr id="55" name="Cercle : creux 54">
              <a:extLst>
                <a:ext uri="{FF2B5EF4-FFF2-40B4-BE49-F238E27FC236}">
                  <a16:creationId xmlns:a16="http://schemas.microsoft.com/office/drawing/2014/main" id="{63AA0B85-DF97-4347-8028-70DB79B66A2E}"/>
                </a:ext>
              </a:extLst>
            </p:cNvPr>
            <p:cNvSpPr/>
            <p:nvPr/>
          </p:nvSpPr>
          <p:spPr>
            <a:xfrm>
              <a:off x="9469635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ADECF4AC-0EFA-42AA-9271-23AB977B3ADA}"/>
                </a:ext>
              </a:extLst>
            </p:cNvPr>
            <p:cNvSpPr txBox="1"/>
            <p:nvPr/>
          </p:nvSpPr>
          <p:spPr>
            <a:xfrm>
              <a:off x="9430257" y="631145"/>
              <a:ext cx="4787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03</a:t>
              </a:r>
            </a:p>
          </p:txBody>
        </p:sp>
      </p:grpSp>
      <p:sp>
        <p:nvSpPr>
          <p:cNvPr id="57" name="Triangle isocèle 56">
            <a:extLst>
              <a:ext uri="{FF2B5EF4-FFF2-40B4-BE49-F238E27FC236}">
                <a16:creationId xmlns:a16="http://schemas.microsoft.com/office/drawing/2014/main" id="{24121C13-2C8F-4C19-839E-B6F41BBFD1A8}"/>
              </a:ext>
            </a:extLst>
          </p:cNvPr>
          <p:cNvSpPr/>
          <p:nvPr userDrawn="1"/>
        </p:nvSpPr>
        <p:spPr>
          <a:xfrm rot="16200000">
            <a:off x="3341742" y="4314341"/>
            <a:ext cx="233357" cy="1159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09DB017A-6815-4614-9D25-C0BF174C0C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6200000">
            <a:off x="1016419" y="1444615"/>
            <a:ext cx="128891" cy="12889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4874563-66CB-47E0-9D9A-FA8D01B8C333}"/>
              </a:ext>
            </a:extLst>
          </p:cNvPr>
          <p:cNvSpPr txBox="1"/>
          <p:nvPr userDrawn="1"/>
        </p:nvSpPr>
        <p:spPr>
          <a:xfrm>
            <a:off x="930930" y="309560"/>
            <a:ext cx="935488" cy="2385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1100" dirty="0">
                <a:solidFill>
                  <a:schemeClr val="bg1"/>
                </a:solidFill>
              </a:rPr>
              <a:t>02 </a:t>
            </a:r>
            <a:r>
              <a:rPr lang="fr-FR" sz="1100" dirty="0">
                <a:solidFill>
                  <a:schemeClr val="bg1">
                    <a:alpha val="50000"/>
                  </a:schemeClr>
                </a:solidFill>
              </a:rPr>
              <a:t>/ 03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44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4918" y="4783028"/>
            <a:ext cx="297000" cy="273844"/>
          </a:xfrm>
          <a:prstGeom prst="rect">
            <a:avLst/>
          </a:prstGeom>
        </p:spPr>
        <p:txBody>
          <a:bodyPr lIns="68580" tIns="34290" rIns="68580" bIns="34290"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45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46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 smtClean="0"/>
              <a:t>PRÉSENTATION GÉNÉRALE ONET</a:t>
            </a:r>
            <a:endParaRPr lang="fr-FR" dirty="0"/>
          </a:p>
        </p:txBody>
      </p:sp>
      <p:cxnSp>
        <p:nvCxnSpPr>
          <p:cNvPr id="47" name="Connecteur droit 46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72402D11-275F-4822-A353-0A4F319D7792}"/>
              </a:ext>
            </a:extLst>
          </p:cNvPr>
          <p:cNvSpPr txBox="1"/>
          <p:nvPr userDrawn="1"/>
        </p:nvSpPr>
        <p:spPr>
          <a:xfrm>
            <a:off x="930930" y="519280"/>
            <a:ext cx="5320488" cy="7360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Ingénierie et services pour le démantèlement, la dépollution et le traitement des déchets</a:t>
            </a:r>
            <a:endParaRPr kumimoji="0" lang="fr-FR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09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étier n°1 - Exemple pro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:a16="http://schemas.microsoft.com/office/drawing/2014/main" id="{1BA5221C-BD0E-4F20-AE60-ABF6B87541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679" y="-15367"/>
            <a:ext cx="8720321" cy="47708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94FB596-64AE-4762-84DA-D7B063EB8BA0}"/>
              </a:ext>
            </a:extLst>
          </p:cNvPr>
          <p:cNvSpPr/>
          <p:nvPr userDrawn="1"/>
        </p:nvSpPr>
        <p:spPr>
          <a:xfrm>
            <a:off x="423679" y="2232660"/>
            <a:ext cx="3073901" cy="2910840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3247183-AE66-4A90-9C23-9E944CFA8F1B}"/>
              </a:ext>
            </a:extLst>
          </p:cNvPr>
          <p:cNvSpPr/>
          <p:nvPr userDrawn="1"/>
        </p:nvSpPr>
        <p:spPr>
          <a:xfrm>
            <a:off x="3497580" y="1573507"/>
            <a:ext cx="5646420" cy="3569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C0610B4-0022-4275-BFC2-DB7B8D57B367}"/>
              </a:ext>
            </a:extLst>
          </p:cNvPr>
          <p:cNvSpPr txBox="1"/>
          <p:nvPr userDrawn="1"/>
        </p:nvSpPr>
        <p:spPr>
          <a:xfrm>
            <a:off x="930930" y="519280"/>
            <a:ext cx="3477935" cy="7360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Services aux </a:t>
            </a:r>
            <a:r>
              <a:rPr kumimoji="0" lang="fr-FR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exploitants, aux opérateurs et </a:t>
            </a: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formation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1DDA4790-C3DB-4A42-80DB-4D4AABA1F990}"/>
              </a:ext>
            </a:extLst>
          </p:cNvPr>
          <p:cNvGrpSpPr/>
          <p:nvPr userDrawn="1"/>
        </p:nvGrpSpPr>
        <p:grpSpPr>
          <a:xfrm>
            <a:off x="949983" y="3080108"/>
            <a:ext cx="1749029" cy="430887"/>
            <a:chOff x="3903877" y="534917"/>
            <a:chExt cx="2332037" cy="574516"/>
          </a:xfrm>
        </p:grpSpPr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FA82660C-4B17-44E2-B131-F7DA1023A7BF}"/>
                </a:ext>
              </a:extLst>
            </p:cNvPr>
            <p:cNvSpPr txBox="1"/>
            <p:nvPr/>
          </p:nvSpPr>
          <p:spPr>
            <a:xfrm>
              <a:off x="4435915" y="534917"/>
              <a:ext cx="1799999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Assistance à l’exploitation</a:t>
              </a:r>
            </a:p>
          </p:txBody>
        </p:sp>
        <p:sp>
          <p:nvSpPr>
            <p:cNvPr id="33" name="Cercle : creux 32">
              <a:extLst>
                <a:ext uri="{FF2B5EF4-FFF2-40B4-BE49-F238E27FC236}">
                  <a16:creationId xmlns:a16="http://schemas.microsoft.com/office/drawing/2014/main" id="{65F713B8-E548-404B-BCB0-0E47AFE18C57}"/>
                </a:ext>
              </a:extLst>
            </p:cNvPr>
            <p:cNvSpPr/>
            <p:nvPr/>
          </p:nvSpPr>
          <p:spPr>
            <a:xfrm>
              <a:off x="3906660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0CF92730-1CD6-4BFC-AACE-0A0BB60F263D}"/>
                </a:ext>
              </a:extLst>
            </p:cNvPr>
            <p:cNvSpPr txBox="1"/>
            <p:nvPr/>
          </p:nvSpPr>
          <p:spPr>
            <a:xfrm>
              <a:off x="3903877" y="622677"/>
              <a:ext cx="40307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01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8EDAE4AD-92FC-455D-BF3A-0D6B44385B9C}"/>
              </a:ext>
            </a:extLst>
          </p:cNvPr>
          <p:cNvGrpSpPr/>
          <p:nvPr userDrawn="1"/>
        </p:nvGrpSpPr>
        <p:grpSpPr>
          <a:xfrm>
            <a:off x="930930" y="3847282"/>
            <a:ext cx="1598815" cy="328731"/>
            <a:chOff x="6955497" y="569642"/>
            <a:chExt cx="2131753" cy="438308"/>
          </a:xfrm>
        </p:grpSpPr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7558F28A-03AA-4F88-8C84-4CE4983C9738}"/>
                </a:ext>
              </a:extLst>
            </p:cNvPr>
            <p:cNvSpPr txBox="1"/>
            <p:nvPr/>
          </p:nvSpPr>
          <p:spPr>
            <a:xfrm>
              <a:off x="7524129" y="659137"/>
              <a:ext cx="1563121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Formation</a:t>
              </a:r>
              <a:endPara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20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1" name="Cercle : creux 40">
              <a:extLst>
                <a:ext uri="{FF2B5EF4-FFF2-40B4-BE49-F238E27FC236}">
                  <a16:creationId xmlns:a16="http://schemas.microsoft.com/office/drawing/2014/main" id="{3ED6EAF7-DC46-4BC8-9E91-ACD4118EFC9F}"/>
                </a:ext>
              </a:extLst>
            </p:cNvPr>
            <p:cNvSpPr/>
            <p:nvPr/>
          </p:nvSpPr>
          <p:spPr>
            <a:xfrm>
              <a:off x="6994875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50D41A89-80B9-4909-8EA2-BC4E405FF59E}"/>
                </a:ext>
              </a:extLst>
            </p:cNvPr>
            <p:cNvSpPr txBox="1"/>
            <p:nvPr/>
          </p:nvSpPr>
          <p:spPr>
            <a:xfrm>
              <a:off x="6955497" y="631145"/>
              <a:ext cx="4787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02</a:t>
              </a:r>
            </a:p>
          </p:txBody>
        </p:sp>
      </p:grpSp>
      <p:sp>
        <p:nvSpPr>
          <p:cNvPr id="43" name="Triangle isocèle 42">
            <a:extLst>
              <a:ext uri="{FF2B5EF4-FFF2-40B4-BE49-F238E27FC236}">
                <a16:creationId xmlns:a16="http://schemas.microsoft.com/office/drawing/2014/main" id="{91FEE68C-CF1E-42DC-BE80-27D7A8287630}"/>
              </a:ext>
            </a:extLst>
          </p:cNvPr>
          <p:cNvSpPr/>
          <p:nvPr userDrawn="1"/>
        </p:nvSpPr>
        <p:spPr>
          <a:xfrm rot="16200000">
            <a:off x="3341742" y="3198157"/>
            <a:ext cx="233357" cy="1159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pic>
        <p:nvPicPr>
          <p:cNvPr id="44" name="Graphique 43">
            <a:extLst>
              <a:ext uri="{FF2B5EF4-FFF2-40B4-BE49-F238E27FC236}">
                <a16:creationId xmlns:a16="http://schemas.microsoft.com/office/drawing/2014/main" id="{56FBC7FB-F939-43FC-8FF3-6ADEC05C41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6200000">
            <a:off x="1016419" y="1444615"/>
            <a:ext cx="128891" cy="128891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DC99A452-597E-4F55-A8FD-86607F30BCC7}"/>
              </a:ext>
            </a:extLst>
          </p:cNvPr>
          <p:cNvSpPr txBox="1"/>
          <p:nvPr userDrawn="1"/>
        </p:nvSpPr>
        <p:spPr>
          <a:xfrm>
            <a:off x="930930" y="309560"/>
            <a:ext cx="935488" cy="2385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1100" dirty="0">
                <a:solidFill>
                  <a:schemeClr val="bg1"/>
                </a:solidFill>
              </a:rPr>
              <a:t>03 </a:t>
            </a:r>
            <a:r>
              <a:rPr lang="fr-FR" sz="1100" dirty="0">
                <a:solidFill>
                  <a:schemeClr val="bg1">
                    <a:alpha val="50000"/>
                  </a:schemeClr>
                </a:solidFill>
              </a:rPr>
              <a:t>/ 03</a:t>
            </a:r>
          </a:p>
        </p:txBody>
      </p:sp>
      <p:sp>
        <p:nvSpPr>
          <p:cNvPr id="86" name="Espace réservé du texte 40">
            <a:extLst>
              <a:ext uri="{FF2B5EF4-FFF2-40B4-BE49-F238E27FC236}">
                <a16:creationId xmlns:a16="http://schemas.microsoft.com/office/drawing/2014/main" id="{FE9A4DC0-9187-4A86-9346-A3D3E9D056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1259" y="1883044"/>
            <a:ext cx="4799062" cy="273416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6858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0287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13716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Ceci est un espace idéal pour décrire ce projet</a:t>
            </a:r>
          </a:p>
        </p:txBody>
      </p:sp>
      <p:sp>
        <p:nvSpPr>
          <p:cNvPr id="87" name="Espace réservé pour une image  6">
            <a:extLst>
              <a:ext uri="{FF2B5EF4-FFF2-40B4-BE49-F238E27FC236}">
                <a16:creationId xmlns:a16="http://schemas.microsoft.com/office/drawing/2014/main" id="{9FBEE9B6-68FE-405C-B642-149A61433E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21259" y="2286000"/>
            <a:ext cx="4799062" cy="2497028"/>
          </a:xfrm>
          <a:prstGeom prst="rect">
            <a:avLst/>
          </a:prstGeom>
          <a:solidFill>
            <a:schemeClr val="bg2"/>
          </a:solidFill>
        </p:spPr>
        <p:txBody>
          <a:bodyPr lIns="68580" tIns="216000" rIns="68580" bIns="34290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Cliquez sur l’icone pour insérer une photo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4918" y="4783028"/>
            <a:ext cx="297000" cy="273844"/>
          </a:xfrm>
          <a:prstGeom prst="rect">
            <a:avLst/>
          </a:prstGeom>
        </p:spPr>
        <p:txBody>
          <a:bodyPr lIns="68580" tIns="34290" rIns="68580" bIns="34290"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25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 smtClean="0"/>
              <a:t>PRÉSENTATION GÉNÉRALE ONET</a:t>
            </a:r>
            <a:endParaRPr lang="fr-FR" dirty="0"/>
          </a:p>
        </p:txBody>
      </p:sp>
      <p:cxnSp>
        <p:nvCxnSpPr>
          <p:cNvPr id="46" name="Connecteur droit 45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99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étier n°2 - Exemple pro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:a16="http://schemas.microsoft.com/office/drawing/2014/main" id="{31EAE4C4-5140-4669-B126-F5946CA48E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679" y="-15367"/>
            <a:ext cx="8720321" cy="47708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F03B74D-93DC-4318-B83B-B232BEB27866}"/>
              </a:ext>
            </a:extLst>
          </p:cNvPr>
          <p:cNvSpPr/>
          <p:nvPr userDrawn="1"/>
        </p:nvSpPr>
        <p:spPr>
          <a:xfrm>
            <a:off x="423679" y="2232660"/>
            <a:ext cx="3073901" cy="2910840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C735D4-E448-4397-921A-4C2BF5500E15}"/>
              </a:ext>
            </a:extLst>
          </p:cNvPr>
          <p:cNvSpPr/>
          <p:nvPr userDrawn="1"/>
        </p:nvSpPr>
        <p:spPr>
          <a:xfrm>
            <a:off x="3497580" y="1573507"/>
            <a:ext cx="5646420" cy="3569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E133DC6-82A5-423E-B2B5-14131FE040E3}"/>
              </a:ext>
            </a:extLst>
          </p:cNvPr>
          <p:cNvSpPr txBox="1"/>
          <p:nvPr userDrawn="1"/>
        </p:nvSpPr>
        <p:spPr>
          <a:xfrm>
            <a:off x="930930" y="519280"/>
            <a:ext cx="3477935" cy="7360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Services aux </a:t>
            </a:r>
            <a:r>
              <a:rPr kumimoji="0" lang="fr-FR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exploitants, aux opérateurs </a:t>
            </a: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et formation</a:t>
            </a:r>
          </a:p>
        </p:txBody>
      </p:sp>
      <p:pic>
        <p:nvPicPr>
          <p:cNvPr id="59" name="Graphique 58">
            <a:extLst>
              <a:ext uri="{FF2B5EF4-FFF2-40B4-BE49-F238E27FC236}">
                <a16:creationId xmlns:a16="http://schemas.microsoft.com/office/drawing/2014/main" id="{25FCF7CD-0B3F-4A9E-A08D-098EDF4951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6200000">
            <a:off x="1016419" y="1444615"/>
            <a:ext cx="128891" cy="128891"/>
          </a:xfrm>
          <a:prstGeom prst="rect">
            <a:avLst/>
          </a:prstGeom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id="{B1BC9717-2A4D-436B-9942-878A487A6A4B}"/>
              </a:ext>
            </a:extLst>
          </p:cNvPr>
          <p:cNvSpPr txBox="1"/>
          <p:nvPr userDrawn="1"/>
        </p:nvSpPr>
        <p:spPr>
          <a:xfrm>
            <a:off x="930930" y="309560"/>
            <a:ext cx="935488" cy="2385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1100" dirty="0">
                <a:solidFill>
                  <a:schemeClr val="bg1"/>
                </a:solidFill>
              </a:rPr>
              <a:t>03 </a:t>
            </a:r>
            <a:r>
              <a:rPr lang="fr-FR" sz="1100" dirty="0">
                <a:solidFill>
                  <a:schemeClr val="bg1">
                    <a:alpha val="50000"/>
                  </a:schemeClr>
                </a:solidFill>
              </a:rPr>
              <a:t>/ 03</a:t>
            </a:r>
          </a:p>
        </p:txBody>
      </p:sp>
      <p:sp>
        <p:nvSpPr>
          <p:cNvPr id="61" name="Espace réservé du texte 40">
            <a:extLst>
              <a:ext uri="{FF2B5EF4-FFF2-40B4-BE49-F238E27FC236}">
                <a16:creationId xmlns:a16="http://schemas.microsoft.com/office/drawing/2014/main" id="{C61277D0-FA07-4C36-AD55-CEA7F986B7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1259" y="1883044"/>
            <a:ext cx="4799062" cy="273416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6858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0287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137160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Ceci est un espace idéal pour décrire ce projet</a:t>
            </a:r>
          </a:p>
        </p:txBody>
      </p:sp>
      <p:sp>
        <p:nvSpPr>
          <p:cNvPr id="62" name="Espace réservé pour une image  6">
            <a:extLst>
              <a:ext uri="{FF2B5EF4-FFF2-40B4-BE49-F238E27FC236}">
                <a16:creationId xmlns:a16="http://schemas.microsoft.com/office/drawing/2014/main" id="{834D74F7-3718-4FDE-B3D0-B77A0F096DB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21259" y="2286000"/>
            <a:ext cx="4799062" cy="2497028"/>
          </a:xfrm>
          <a:prstGeom prst="rect">
            <a:avLst/>
          </a:prstGeom>
          <a:solidFill>
            <a:schemeClr val="bg2"/>
          </a:solidFill>
        </p:spPr>
        <p:txBody>
          <a:bodyPr lIns="68580" tIns="216000" rIns="68580" bIns="34290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Cliquez sur l’icone pour insérer une photo</a:t>
            </a:r>
          </a:p>
        </p:txBody>
      </p: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3BEF70BF-9E5A-4482-AB22-BE1AD7B6BBBE}"/>
              </a:ext>
            </a:extLst>
          </p:cNvPr>
          <p:cNvGrpSpPr/>
          <p:nvPr userDrawn="1"/>
        </p:nvGrpSpPr>
        <p:grpSpPr>
          <a:xfrm>
            <a:off x="939810" y="3080108"/>
            <a:ext cx="1732209" cy="430887"/>
            <a:chOff x="3890306" y="534917"/>
            <a:chExt cx="2309608" cy="574516"/>
          </a:xfrm>
        </p:grpSpPr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33D206E1-BF19-4187-9B5F-B85A4F0861F5}"/>
                </a:ext>
              </a:extLst>
            </p:cNvPr>
            <p:cNvSpPr txBox="1"/>
            <p:nvPr/>
          </p:nvSpPr>
          <p:spPr>
            <a:xfrm>
              <a:off x="4435915" y="534917"/>
              <a:ext cx="1763999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Assistance à l’exploitation</a:t>
              </a:r>
            </a:p>
          </p:txBody>
        </p:sp>
        <p:sp>
          <p:nvSpPr>
            <p:cNvPr id="65" name="Cercle : creux 64">
              <a:extLst>
                <a:ext uri="{FF2B5EF4-FFF2-40B4-BE49-F238E27FC236}">
                  <a16:creationId xmlns:a16="http://schemas.microsoft.com/office/drawing/2014/main" id="{6F3367BC-4396-47EC-8B6A-720AF4E67272}"/>
                </a:ext>
              </a:extLst>
            </p:cNvPr>
            <p:cNvSpPr/>
            <p:nvPr/>
          </p:nvSpPr>
          <p:spPr>
            <a:xfrm>
              <a:off x="3906660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51D22AAE-ED8B-4FAE-A379-7360EF18F20E}"/>
                </a:ext>
              </a:extLst>
            </p:cNvPr>
            <p:cNvSpPr txBox="1"/>
            <p:nvPr/>
          </p:nvSpPr>
          <p:spPr>
            <a:xfrm>
              <a:off x="3890306" y="631144"/>
              <a:ext cx="47591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20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01</a:t>
              </a:r>
            </a:p>
          </p:txBody>
        </p: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1F9A51E0-A1ED-491E-8717-CA3CD3C2949D}"/>
              </a:ext>
            </a:extLst>
          </p:cNvPr>
          <p:cNvGrpSpPr/>
          <p:nvPr userDrawn="1"/>
        </p:nvGrpSpPr>
        <p:grpSpPr>
          <a:xfrm>
            <a:off x="930930" y="3847283"/>
            <a:ext cx="1598815" cy="315152"/>
            <a:chOff x="6955497" y="569642"/>
            <a:chExt cx="2131753" cy="420202"/>
          </a:xfrm>
        </p:grpSpPr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49B1910A-7FB3-4393-9E9F-F99FE5A05384}"/>
                </a:ext>
              </a:extLst>
            </p:cNvPr>
            <p:cNvSpPr txBox="1"/>
            <p:nvPr/>
          </p:nvSpPr>
          <p:spPr>
            <a:xfrm>
              <a:off x="7524129" y="641031"/>
              <a:ext cx="1563121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Formation</a:t>
              </a:r>
              <a:endPara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9" name="Cercle : creux 68">
              <a:extLst>
                <a:ext uri="{FF2B5EF4-FFF2-40B4-BE49-F238E27FC236}">
                  <a16:creationId xmlns:a16="http://schemas.microsoft.com/office/drawing/2014/main" id="{BED90350-CD9B-43FD-AFFD-8963F5D9FAB8}"/>
                </a:ext>
              </a:extLst>
            </p:cNvPr>
            <p:cNvSpPr/>
            <p:nvPr/>
          </p:nvSpPr>
          <p:spPr>
            <a:xfrm>
              <a:off x="6994875" y="569642"/>
              <a:ext cx="400004" cy="400004"/>
            </a:xfrm>
            <a:prstGeom prst="donut">
              <a:avLst>
                <a:gd name="adj" fmla="val 51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85ABE242-19E4-4547-AF0E-4AA8BB40D4D1}"/>
                </a:ext>
              </a:extLst>
            </p:cNvPr>
            <p:cNvSpPr txBox="1"/>
            <p:nvPr/>
          </p:nvSpPr>
          <p:spPr>
            <a:xfrm>
              <a:off x="6955497" y="631145"/>
              <a:ext cx="47876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02</a:t>
              </a:r>
            </a:p>
          </p:txBody>
        </p:sp>
      </p:grpSp>
      <p:sp>
        <p:nvSpPr>
          <p:cNvPr id="71" name="Triangle isocèle 70">
            <a:extLst>
              <a:ext uri="{FF2B5EF4-FFF2-40B4-BE49-F238E27FC236}">
                <a16:creationId xmlns:a16="http://schemas.microsoft.com/office/drawing/2014/main" id="{6CE56464-F725-4912-998C-F512BF2F97F2}"/>
              </a:ext>
            </a:extLst>
          </p:cNvPr>
          <p:cNvSpPr/>
          <p:nvPr userDrawn="1"/>
        </p:nvSpPr>
        <p:spPr>
          <a:xfrm rot="16200000">
            <a:off x="3341742" y="3938357"/>
            <a:ext cx="233357" cy="1159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Alt Rg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4918" y="4783028"/>
            <a:ext cx="297000" cy="273844"/>
          </a:xfrm>
          <a:prstGeom prst="rect">
            <a:avLst/>
          </a:prstGeom>
        </p:spPr>
        <p:txBody>
          <a:bodyPr lIns="68580" tIns="34290" rIns="68580" bIns="34290"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25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 smtClean="0"/>
              <a:t>PRÉSENTATION GÉNÉRALE ONET</a:t>
            </a:r>
            <a:endParaRPr lang="fr-FR" dirty="0"/>
          </a:p>
        </p:txBody>
      </p:sp>
      <p:cxnSp>
        <p:nvCxnSpPr>
          <p:cNvPr id="31" name="Connecteur droit 30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09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C086654A-9BE1-4EF1-B1C0-838FD243E9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1" y="1690481"/>
            <a:ext cx="3932911" cy="5760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rgbClr val="003871"/>
                </a:solidFill>
              </a:defRPr>
            </a:lvl1pPr>
          </a:lstStyle>
          <a:p>
            <a:r>
              <a:rPr lang="fr-FR" dirty="0" smtClean="0"/>
              <a:t>Nom et prénom du contact</a:t>
            </a:r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7BAB443-FE05-464D-878F-13F9CF71B88E}"/>
              </a:ext>
            </a:extLst>
          </p:cNvPr>
          <p:cNvGrpSpPr/>
          <p:nvPr userDrawn="1"/>
        </p:nvGrpSpPr>
        <p:grpSpPr>
          <a:xfrm>
            <a:off x="3383869" y="3398645"/>
            <a:ext cx="1188132" cy="314325"/>
            <a:chOff x="7038024" y="4321176"/>
            <a:chExt cx="1188132" cy="411162"/>
          </a:xfrm>
          <a:solidFill>
            <a:srgbClr val="C00418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D3EB9A-E015-41CF-9A3C-7A3B33025B13}"/>
                </a:ext>
              </a:extLst>
            </p:cNvPr>
            <p:cNvSpPr/>
            <p:nvPr/>
          </p:nvSpPr>
          <p:spPr>
            <a:xfrm>
              <a:off x="7038024" y="4321176"/>
              <a:ext cx="1188132" cy="4111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9" name="ZoneTexte 8">
              <a:hlinkClick r:id="rId2"/>
              <a:extLst>
                <a:ext uri="{FF2B5EF4-FFF2-40B4-BE49-F238E27FC236}">
                  <a16:creationId xmlns:a16="http://schemas.microsoft.com/office/drawing/2014/main" id="{42C94CFD-A80B-4BCB-BEDA-A5F55B158C79}"/>
                </a:ext>
              </a:extLst>
            </p:cNvPr>
            <p:cNvSpPr txBox="1"/>
            <p:nvPr/>
          </p:nvSpPr>
          <p:spPr>
            <a:xfrm>
              <a:off x="7236913" y="4415066"/>
              <a:ext cx="572523" cy="221428"/>
            </a:xfrm>
            <a:prstGeom prst="rect">
              <a:avLst/>
            </a:prstGeom>
            <a:grpFill/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fr-FR" sz="1100" b="1" dirty="0">
                  <a:solidFill>
                    <a:schemeClr val="bg1"/>
                  </a:solidFill>
                </a:rPr>
                <a:t>Contact</a:t>
              </a:r>
            </a:p>
          </p:txBody>
        </p: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209EAD0F-1101-4EEA-B11F-4ED22D49AFCF}"/>
                </a:ext>
              </a:extLst>
            </p:cNvPr>
            <p:cNvCxnSpPr>
              <a:cxnSpLocks/>
            </p:cNvCxnSpPr>
            <p:nvPr/>
          </p:nvCxnSpPr>
          <p:spPr>
            <a:xfrm>
              <a:off x="7851551" y="4540070"/>
              <a:ext cx="219341" cy="0"/>
            </a:xfrm>
            <a:prstGeom prst="straightConnector1">
              <a:avLst/>
            </a:prstGeom>
            <a:grpFill/>
            <a:ln cap="flat">
              <a:solidFill>
                <a:schemeClr val="bg1"/>
              </a:solidFill>
              <a:bevel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Espace réservé pour une image 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2000" y="0"/>
            <a:ext cx="2951868" cy="5143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918" y="4783028"/>
            <a:ext cx="297000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5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 dirty="0" smtClean="0"/>
              <a:t>VOS INTERLOCUTEURS</a:t>
            </a:r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pour une image  18"/>
          <p:cNvSpPr>
            <a:spLocks noGrp="1"/>
          </p:cNvSpPr>
          <p:nvPr>
            <p:ph type="pic" sz="quarter" idx="13" hasCustomPrompt="1"/>
          </p:nvPr>
        </p:nvSpPr>
        <p:spPr>
          <a:xfrm>
            <a:off x="2608028" y="1160890"/>
            <a:ext cx="1963973" cy="2233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Ceci est la photo de votre interlocuteur</a:t>
            </a: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2725299"/>
            <a:ext cx="372916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 smtClean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456339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C086654A-9BE1-4EF1-B1C0-838FD243E9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4204" y="924961"/>
            <a:ext cx="3932911" cy="5760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 baseline="0">
                <a:solidFill>
                  <a:srgbClr val="003871"/>
                </a:solidFill>
              </a:defRPr>
            </a:lvl1pPr>
          </a:lstStyle>
          <a:p>
            <a:r>
              <a:rPr lang="fr-FR" dirty="0" smtClean="0"/>
              <a:t>Nom et prénom du contact</a:t>
            </a:r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7BAB443-FE05-464D-878F-13F9CF71B88E}"/>
              </a:ext>
            </a:extLst>
          </p:cNvPr>
          <p:cNvGrpSpPr/>
          <p:nvPr userDrawn="1"/>
        </p:nvGrpSpPr>
        <p:grpSpPr>
          <a:xfrm>
            <a:off x="3381007" y="2267368"/>
            <a:ext cx="1188132" cy="314325"/>
            <a:chOff x="7038024" y="4321176"/>
            <a:chExt cx="1188132" cy="411162"/>
          </a:xfrm>
          <a:solidFill>
            <a:srgbClr val="C00418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D3EB9A-E015-41CF-9A3C-7A3B33025B13}"/>
                </a:ext>
              </a:extLst>
            </p:cNvPr>
            <p:cNvSpPr/>
            <p:nvPr/>
          </p:nvSpPr>
          <p:spPr>
            <a:xfrm>
              <a:off x="7038024" y="4321176"/>
              <a:ext cx="1188132" cy="4111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9" name="ZoneTexte 8">
              <a:hlinkClick r:id="rId2"/>
              <a:extLst>
                <a:ext uri="{FF2B5EF4-FFF2-40B4-BE49-F238E27FC236}">
                  <a16:creationId xmlns:a16="http://schemas.microsoft.com/office/drawing/2014/main" id="{42C94CFD-A80B-4BCB-BEDA-A5F55B158C79}"/>
                </a:ext>
              </a:extLst>
            </p:cNvPr>
            <p:cNvSpPr txBox="1"/>
            <p:nvPr/>
          </p:nvSpPr>
          <p:spPr>
            <a:xfrm>
              <a:off x="7236913" y="4415066"/>
              <a:ext cx="572523" cy="221428"/>
            </a:xfrm>
            <a:prstGeom prst="rect">
              <a:avLst/>
            </a:prstGeom>
            <a:grpFill/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fr-FR" sz="1100" b="1" dirty="0">
                  <a:solidFill>
                    <a:schemeClr val="bg1"/>
                  </a:solidFill>
                </a:rPr>
                <a:t>Contact</a:t>
              </a:r>
            </a:p>
          </p:txBody>
        </p: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209EAD0F-1101-4EEA-B11F-4ED22D49AFCF}"/>
                </a:ext>
              </a:extLst>
            </p:cNvPr>
            <p:cNvCxnSpPr>
              <a:cxnSpLocks/>
            </p:cNvCxnSpPr>
            <p:nvPr/>
          </p:nvCxnSpPr>
          <p:spPr>
            <a:xfrm>
              <a:off x="7851551" y="4540070"/>
              <a:ext cx="219341" cy="0"/>
            </a:xfrm>
            <a:prstGeom prst="straightConnector1">
              <a:avLst/>
            </a:prstGeom>
            <a:grpFill/>
            <a:ln cap="flat">
              <a:solidFill>
                <a:schemeClr val="bg1"/>
              </a:solidFill>
              <a:bevel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Espace réservé pour une image 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2000" y="0"/>
            <a:ext cx="2951868" cy="5143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918" y="4783028"/>
            <a:ext cx="297000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5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 dirty="0" smtClean="0"/>
              <a:t>VOS INTERLOCUTEURS</a:t>
            </a:r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pour une image  18"/>
          <p:cNvSpPr>
            <a:spLocks noGrp="1"/>
          </p:cNvSpPr>
          <p:nvPr>
            <p:ph type="pic" sz="quarter" idx="13" hasCustomPrompt="1"/>
          </p:nvPr>
        </p:nvSpPr>
        <p:spPr>
          <a:xfrm>
            <a:off x="2608029" y="482837"/>
            <a:ext cx="1575235" cy="1791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Ceci est la photo de votre interlocuteur</a:t>
            </a: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4508391" y="1509383"/>
            <a:ext cx="3729161" cy="6454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 smtClean="0"/>
              <a:t>Titre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7BAB443-FE05-464D-878F-13F9CF71B88E}"/>
              </a:ext>
            </a:extLst>
          </p:cNvPr>
          <p:cNvGrpSpPr/>
          <p:nvPr userDrawn="1"/>
        </p:nvGrpSpPr>
        <p:grpSpPr>
          <a:xfrm>
            <a:off x="3381007" y="4550714"/>
            <a:ext cx="1188132" cy="314325"/>
            <a:chOff x="7038024" y="4321176"/>
            <a:chExt cx="1188132" cy="411162"/>
          </a:xfrm>
          <a:solidFill>
            <a:srgbClr val="C00418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3D3EB9A-E015-41CF-9A3C-7A3B33025B13}"/>
                </a:ext>
              </a:extLst>
            </p:cNvPr>
            <p:cNvSpPr/>
            <p:nvPr/>
          </p:nvSpPr>
          <p:spPr>
            <a:xfrm>
              <a:off x="7038024" y="4321176"/>
              <a:ext cx="1188132" cy="4111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23" name="ZoneTexte 22">
              <a:hlinkClick r:id="rId2"/>
              <a:extLst>
                <a:ext uri="{FF2B5EF4-FFF2-40B4-BE49-F238E27FC236}">
                  <a16:creationId xmlns:a16="http://schemas.microsoft.com/office/drawing/2014/main" id="{42C94CFD-A80B-4BCB-BEDA-A5F55B158C79}"/>
                </a:ext>
              </a:extLst>
            </p:cNvPr>
            <p:cNvSpPr txBox="1"/>
            <p:nvPr/>
          </p:nvSpPr>
          <p:spPr>
            <a:xfrm>
              <a:off x="7236913" y="4415066"/>
              <a:ext cx="572523" cy="221428"/>
            </a:xfrm>
            <a:prstGeom prst="rect">
              <a:avLst/>
            </a:prstGeom>
            <a:grpFill/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fr-FR" sz="1100" b="1" dirty="0">
                  <a:solidFill>
                    <a:schemeClr val="bg1"/>
                  </a:solidFill>
                </a:rPr>
                <a:t>Contact</a:t>
              </a:r>
            </a:p>
          </p:txBody>
        </p: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209EAD0F-1101-4EEA-B11F-4ED22D49AFCF}"/>
                </a:ext>
              </a:extLst>
            </p:cNvPr>
            <p:cNvCxnSpPr>
              <a:cxnSpLocks/>
            </p:cNvCxnSpPr>
            <p:nvPr/>
          </p:nvCxnSpPr>
          <p:spPr>
            <a:xfrm>
              <a:off x="7851551" y="4540070"/>
              <a:ext cx="219341" cy="0"/>
            </a:xfrm>
            <a:prstGeom prst="straightConnector1">
              <a:avLst/>
            </a:prstGeom>
            <a:grpFill/>
            <a:ln cap="flat">
              <a:solidFill>
                <a:schemeClr val="bg1"/>
              </a:solidFill>
              <a:bevel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Espace réservé pour une image  18"/>
          <p:cNvSpPr>
            <a:spLocks noGrp="1"/>
          </p:cNvSpPr>
          <p:nvPr>
            <p:ph type="pic" sz="quarter" idx="17" hasCustomPrompt="1"/>
          </p:nvPr>
        </p:nvSpPr>
        <p:spPr>
          <a:xfrm>
            <a:off x="2619299" y="2759475"/>
            <a:ext cx="1575235" cy="1791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Ceci est la photo de votre interlocuteur</a:t>
            </a:r>
            <a:endParaRPr lang="fr-FR" dirty="0"/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C086654A-9BE1-4EF1-B1C0-838FD243E96E}"/>
              </a:ext>
            </a:extLst>
          </p:cNvPr>
          <p:cNvSpPr txBox="1">
            <a:spLocks/>
          </p:cNvSpPr>
          <p:nvPr userDrawn="1"/>
        </p:nvSpPr>
        <p:spPr>
          <a:xfrm>
            <a:off x="4304204" y="3223399"/>
            <a:ext cx="3932911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rgbClr val="00387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Nom et prénom du contact</a:t>
            </a:r>
            <a:endParaRPr lang="fr-FR" dirty="0"/>
          </a:p>
        </p:txBody>
      </p:sp>
      <p:sp>
        <p:nvSpPr>
          <p:cNvPr id="29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4508391" y="3807821"/>
            <a:ext cx="3729161" cy="6454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 smtClean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978538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32000" y="742"/>
            <a:ext cx="3059553" cy="5143500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C8C762EC-B3D9-4865-BC24-7951F06E6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584" y="1461546"/>
            <a:ext cx="2304256" cy="5760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28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 IPSUM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E2D3B539-F97A-4359-9A44-57BA35F2492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86550" y="411163"/>
            <a:ext cx="2025449" cy="1872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360000" indent="-285750"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0000">
              <a:defRPr sz="11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CE6B8F14-A30D-4025-9A54-4DC34023C96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2000" y="2571750"/>
            <a:ext cx="3059553" cy="2571750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02D5C1-6DD3-4CE0-BBFF-5743B17035B8}"/>
              </a:ext>
            </a:extLst>
          </p:cNvPr>
          <p:cNvSpPr/>
          <p:nvPr userDrawn="1"/>
        </p:nvSpPr>
        <p:spPr>
          <a:xfrm>
            <a:off x="6315076" y="2571750"/>
            <a:ext cx="2828924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54BC8E-77CB-4C44-9DDF-552AF550F38F}"/>
              </a:ext>
            </a:extLst>
          </p:cNvPr>
          <p:cNvSpPr/>
          <p:nvPr userDrawn="1"/>
        </p:nvSpPr>
        <p:spPr>
          <a:xfrm>
            <a:off x="3491554" y="0"/>
            <a:ext cx="2823522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02846C84-EB81-43CD-B42A-8B7C63B364D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890590" y="411163"/>
            <a:ext cx="2025449" cy="1872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360000" indent="-285750"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0000">
              <a:defRPr sz="11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E197F196-F428-48E9-8962-ABF58C54BAA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686550" y="2921521"/>
            <a:ext cx="2025449" cy="1872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360000" indent="-285750"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0000">
              <a:defRPr sz="11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FBAB3C0E-A4B4-4DA9-BA07-99C1184DD93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890590" y="2921521"/>
            <a:ext cx="2025449" cy="1872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360000" indent="-285750"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360000">
              <a:defRPr sz="11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 smtClean="0"/>
              <a:t>ÉLÉMENTS CLÉS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7368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4ABDA70-7436-48FE-84C8-643F08437384}"/>
              </a:ext>
            </a:extLst>
          </p:cNvPr>
          <p:cNvSpPr/>
          <p:nvPr userDrawn="1"/>
        </p:nvSpPr>
        <p:spPr>
          <a:xfrm>
            <a:off x="3960641" y="1707654"/>
            <a:ext cx="2592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cap="all" baseline="0"/>
          </a:p>
        </p:txBody>
      </p:sp>
      <p:sp>
        <p:nvSpPr>
          <p:cNvPr id="11" name="Rectangle 10"/>
          <p:cNvSpPr/>
          <p:nvPr userDrawn="1"/>
        </p:nvSpPr>
        <p:spPr>
          <a:xfrm>
            <a:off x="6552641" y="0"/>
            <a:ext cx="2592000" cy="1707654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7B18106A-30A9-4D99-86C0-C5022BF97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012" y="1131590"/>
            <a:ext cx="2088232" cy="115212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200" b="1" i="0" cap="all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</a:t>
            </a:r>
            <a:br>
              <a:rPr lang="fr-FR" dirty="0"/>
            </a:br>
            <a:r>
              <a:rPr lang="fr-FR" dirty="0"/>
              <a:t>IPSUM</a:t>
            </a:r>
          </a:p>
        </p:txBody>
      </p:sp>
      <p:sp>
        <p:nvSpPr>
          <p:cNvPr id="21" name="Espace réservé pour une image  2">
            <a:extLst>
              <a:ext uri="{FF2B5EF4-FFF2-40B4-BE49-F238E27FC236}">
                <a16:creationId xmlns:a16="http://schemas.microsoft.com/office/drawing/2014/main" id="{67F64211-E20C-4057-928A-8B921AE8A8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60641" y="0"/>
            <a:ext cx="2592000" cy="1707654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28" name="Espace réservé du texte 9">
            <a:extLst>
              <a:ext uri="{FF2B5EF4-FFF2-40B4-BE49-F238E27FC236}">
                <a16:creationId xmlns:a16="http://schemas.microsoft.com/office/drawing/2014/main" id="{19A00B87-F74D-4930-BF23-A0584E199E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7082" y="952463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2C3AD2D1-1E94-49ED-8C83-B936BBB48E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7082" y="663538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7" name="Espace réservé pour une image  2">
            <a:extLst>
              <a:ext uri="{FF2B5EF4-FFF2-40B4-BE49-F238E27FC236}">
                <a16:creationId xmlns:a16="http://schemas.microsoft.com/office/drawing/2014/main" id="{5BB49E2C-C4D4-4095-9FC9-A1ACEEBDB1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52641" y="1707654"/>
            <a:ext cx="2592000" cy="1728192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567157-3A7F-4242-B315-A1159B6F1CFE}"/>
              </a:ext>
            </a:extLst>
          </p:cNvPr>
          <p:cNvSpPr/>
          <p:nvPr userDrawn="1"/>
        </p:nvSpPr>
        <p:spPr>
          <a:xfrm>
            <a:off x="6552641" y="3435846"/>
            <a:ext cx="2592000" cy="17076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33" name="Espace réservé pour une image  2">
            <a:extLst>
              <a:ext uri="{FF2B5EF4-FFF2-40B4-BE49-F238E27FC236}">
                <a16:creationId xmlns:a16="http://schemas.microsoft.com/office/drawing/2014/main" id="{53926130-D341-48C3-9B38-909DC0464F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960641" y="3435846"/>
            <a:ext cx="2592000" cy="1707654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34" name="Espace réservé du texte 9">
            <a:extLst>
              <a:ext uri="{FF2B5EF4-FFF2-40B4-BE49-F238E27FC236}">
                <a16:creationId xmlns:a16="http://schemas.microsoft.com/office/drawing/2014/main" id="{A3129DCA-1559-40D4-A7A9-96FAFFCEBD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97082" y="4385134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5" name="Espace réservé du texte 9">
            <a:extLst>
              <a:ext uri="{FF2B5EF4-FFF2-40B4-BE49-F238E27FC236}">
                <a16:creationId xmlns:a16="http://schemas.microsoft.com/office/drawing/2014/main" id="{A7BC842F-11F1-4772-9D13-52A15C3EAA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97082" y="4096209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0" name="Espace réservé du texte 9">
            <a:extLst>
              <a:ext uri="{FF2B5EF4-FFF2-40B4-BE49-F238E27FC236}">
                <a16:creationId xmlns:a16="http://schemas.microsoft.com/office/drawing/2014/main" id="{438CD04A-60AD-4316-8FC7-E5861C9967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99286" y="2662399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234120CF-1123-434C-8897-D6D8DCC525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99286" y="2373474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CF430EF4-208B-43C5-B2B9-664B6643B1B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6012" y="2571750"/>
            <a:ext cx="2655868" cy="21605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2"/>
                </a:solidFill>
              </a:defRPr>
            </a:lvl1pPr>
            <a:lvl2pPr marL="360000" indent="-285750">
              <a:spcBef>
                <a:spcPts val="200"/>
              </a:spcBef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2pPr>
            <a:lvl3pPr marL="540000">
              <a:spcBef>
                <a:spcPts val="200"/>
              </a:spcBef>
              <a:buSzPct val="60000"/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spcBef>
                <a:spcPts val="600"/>
              </a:spcBef>
              <a:defRPr sz="1100"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 smtClean="0"/>
              <a:t>ÉLÉMENTS CLÉS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40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987" y="4783028"/>
            <a:ext cx="348763" cy="273844"/>
          </a:xfr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29" name="Rectangle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3231F30-DFFD-458A-AA24-FBF5FEB59288}"/>
              </a:ext>
            </a:extLst>
          </p:cNvPr>
          <p:cNvSpPr/>
          <p:nvPr userDrawn="1"/>
        </p:nvSpPr>
        <p:spPr>
          <a:xfrm>
            <a:off x="8582116" y="4581616"/>
            <a:ext cx="561884" cy="561884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pic>
        <p:nvPicPr>
          <p:cNvPr id="30" name="Graphique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73C2DD-C96B-44BB-9653-D4532E26010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0800000">
            <a:off x="8797987" y="4792311"/>
            <a:ext cx="128891" cy="12889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C38A097-9CD1-4ACA-8781-9E45412B23B4}"/>
              </a:ext>
            </a:extLst>
          </p:cNvPr>
          <p:cNvSpPr/>
          <p:nvPr userDrawn="1"/>
        </p:nvSpPr>
        <p:spPr>
          <a:xfrm>
            <a:off x="8582116" y="1"/>
            <a:ext cx="561884" cy="4581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D8D6944C-11A6-4FA1-BED4-CEF5D5C3CCB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54702" y="655992"/>
            <a:ext cx="723992" cy="175715"/>
          </a:xfrm>
          <a:prstGeom prst="rect">
            <a:avLst/>
          </a:prstGeom>
          <a:noFill/>
          <a:effectLst/>
        </p:spPr>
        <p:txBody>
          <a:bodyPr tIns="40500" bIns="0">
            <a:normAutofit/>
          </a:bodyPr>
          <a:lstStyle>
            <a:lvl1pPr marL="0" indent="0">
              <a:buNone/>
              <a:defRPr sz="800" b="1">
                <a:solidFill>
                  <a:srgbClr val="C0041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PARTIE </a:t>
            </a:r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4D0F0533-FB2D-4E81-A912-688C2D030C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4702" y="904375"/>
            <a:ext cx="5888785" cy="493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000">
                <a:latin typeface="+mj-lt"/>
              </a:defRPr>
            </a:lvl2pPr>
            <a:lvl3pPr>
              <a:defRPr sz="3000">
                <a:latin typeface="+mj-lt"/>
              </a:defRPr>
            </a:lvl3pPr>
            <a:lvl4pPr>
              <a:defRPr sz="3000">
                <a:latin typeface="+mj-lt"/>
              </a:defRPr>
            </a:lvl4pPr>
            <a:lvl5pPr>
              <a:defRPr sz="3000">
                <a:latin typeface="+mj-lt"/>
              </a:defRPr>
            </a:lvl5pPr>
          </a:lstStyle>
          <a:p>
            <a:pPr lvl="0"/>
            <a:r>
              <a:rPr lang="fr-FR" dirty="0"/>
              <a:t>Titre de la </a:t>
            </a:r>
            <a:r>
              <a:rPr lang="fr-FR" dirty="0" smtClean="0"/>
              <a:t>première </a:t>
            </a:r>
            <a:r>
              <a:rPr lang="fr-FR" dirty="0"/>
              <a:t>partie</a:t>
            </a:r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A0490F4E-F259-4D95-A7CE-A3434520468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554702" y="1638078"/>
            <a:ext cx="723992" cy="175715"/>
          </a:xfrm>
          <a:prstGeom prst="rect">
            <a:avLst/>
          </a:prstGeom>
          <a:noFill/>
          <a:effectLst/>
        </p:spPr>
        <p:txBody>
          <a:bodyPr tIns="40500" bIns="0">
            <a:normAutofit/>
          </a:bodyPr>
          <a:lstStyle>
            <a:lvl1pPr marL="0" indent="0">
              <a:buNone/>
              <a:defRPr sz="800" b="1">
                <a:solidFill>
                  <a:srgbClr val="C0041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PARTIE </a:t>
            </a:r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47" name="Espace réservé du texte 44">
            <a:extLst>
              <a:ext uri="{FF2B5EF4-FFF2-40B4-BE49-F238E27FC236}">
                <a16:creationId xmlns:a16="http://schemas.microsoft.com/office/drawing/2014/main" id="{BA463BE8-550C-4319-8548-913667E841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54702" y="1886461"/>
            <a:ext cx="5888785" cy="493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000">
                <a:latin typeface="+mj-lt"/>
              </a:defRPr>
            </a:lvl2pPr>
            <a:lvl3pPr>
              <a:defRPr sz="3000">
                <a:latin typeface="+mj-lt"/>
              </a:defRPr>
            </a:lvl3pPr>
            <a:lvl4pPr>
              <a:defRPr sz="3000">
                <a:latin typeface="+mj-lt"/>
              </a:defRPr>
            </a:lvl4pPr>
            <a:lvl5pPr>
              <a:defRPr sz="3000">
                <a:latin typeface="+mj-lt"/>
              </a:defRPr>
            </a:lvl5pPr>
          </a:lstStyle>
          <a:p>
            <a:pPr lvl="0"/>
            <a:r>
              <a:rPr lang="fr-FR" dirty="0"/>
              <a:t>Titre de la </a:t>
            </a:r>
            <a:r>
              <a:rPr lang="fr-FR" dirty="0" smtClean="0"/>
              <a:t>deuxième partie</a:t>
            </a:r>
            <a:endParaRPr lang="fr-FR" dirty="0"/>
          </a:p>
        </p:txBody>
      </p:sp>
      <p:sp>
        <p:nvSpPr>
          <p:cNvPr id="48" name="Espace réservé du texte 2">
            <a:extLst>
              <a:ext uri="{FF2B5EF4-FFF2-40B4-BE49-F238E27FC236}">
                <a16:creationId xmlns:a16="http://schemas.microsoft.com/office/drawing/2014/main" id="{98B58300-E566-4AA8-AD06-A5CA810AB3F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54702" y="2620164"/>
            <a:ext cx="723992" cy="175715"/>
          </a:xfrm>
          <a:prstGeom prst="rect">
            <a:avLst/>
          </a:prstGeom>
          <a:noFill/>
          <a:effectLst/>
        </p:spPr>
        <p:txBody>
          <a:bodyPr tIns="40500" bIns="0">
            <a:normAutofit/>
          </a:bodyPr>
          <a:lstStyle>
            <a:lvl1pPr marL="0" indent="0">
              <a:buNone/>
              <a:defRPr sz="800" b="1">
                <a:solidFill>
                  <a:srgbClr val="C0041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PARTIE </a:t>
            </a:r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49" name="Espace réservé du texte 44">
            <a:extLst>
              <a:ext uri="{FF2B5EF4-FFF2-40B4-BE49-F238E27FC236}">
                <a16:creationId xmlns:a16="http://schemas.microsoft.com/office/drawing/2014/main" id="{15BA0920-3612-4DBA-9539-9E7909FF87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702" y="2878938"/>
            <a:ext cx="5888785" cy="493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000">
                <a:latin typeface="+mj-lt"/>
              </a:defRPr>
            </a:lvl2pPr>
            <a:lvl3pPr>
              <a:defRPr sz="3000">
                <a:latin typeface="+mj-lt"/>
              </a:defRPr>
            </a:lvl3pPr>
            <a:lvl4pPr>
              <a:defRPr sz="3000">
                <a:latin typeface="+mj-lt"/>
              </a:defRPr>
            </a:lvl4pPr>
            <a:lvl5pPr>
              <a:defRPr sz="3000">
                <a:latin typeface="+mj-lt"/>
              </a:defRPr>
            </a:lvl5pPr>
          </a:lstStyle>
          <a:p>
            <a:pPr lvl="0"/>
            <a:r>
              <a:rPr lang="fr-FR" dirty="0"/>
              <a:t>Titre de la </a:t>
            </a:r>
            <a:r>
              <a:rPr lang="fr-FR" dirty="0" smtClean="0"/>
              <a:t>troisième partie</a:t>
            </a:r>
            <a:endParaRPr lang="fr-FR" dirty="0"/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 dirty="0" smtClean="0"/>
              <a:t>TITRE DE LA PARTIE</a:t>
            </a:r>
            <a:endParaRPr lang="fr-FR" dirty="0"/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98B58300-E566-4AA8-AD06-A5CA810AB3F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554702" y="3614237"/>
            <a:ext cx="723992" cy="175715"/>
          </a:xfrm>
          <a:prstGeom prst="rect">
            <a:avLst/>
          </a:prstGeom>
          <a:noFill/>
          <a:effectLst/>
        </p:spPr>
        <p:txBody>
          <a:bodyPr tIns="40500" bIns="0">
            <a:normAutofit/>
          </a:bodyPr>
          <a:lstStyle>
            <a:lvl1pPr marL="0" indent="0">
              <a:buNone/>
              <a:defRPr sz="800" b="1">
                <a:solidFill>
                  <a:srgbClr val="C0041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PARTIE 4</a:t>
            </a:r>
          </a:p>
        </p:txBody>
      </p:sp>
      <p:sp>
        <p:nvSpPr>
          <p:cNvPr id="21" name="Espace réservé du texte 44">
            <a:extLst>
              <a:ext uri="{FF2B5EF4-FFF2-40B4-BE49-F238E27FC236}">
                <a16:creationId xmlns:a16="http://schemas.microsoft.com/office/drawing/2014/main" id="{15BA0920-3612-4DBA-9539-9E7909FF87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61630" y="3879941"/>
            <a:ext cx="5888785" cy="493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000">
                <a:latin typeface="+mj-lt"/>
              </a:defRPr>
            </a:lvl2pPr>
            <a:lvl3pPr>
              <a:defRPr sz="3000">
                <a:latin typeface="+mj-lt"/>
              </a:defRPr>
            </a:lvl3pPr>
            <a:lvl4pPr>
              <a:defRPr sz="3000">
                <a:latin typeface="+mj-lt"/>
              </a:defRPr>
            </a:lvl4pPr>
            <a:lvl5pPr>
              <a:defRPr sz="3000">
                <a:latin typeface="+mj-lt"/>
              </a:defRPr>
            </a:lvl5pPr>
          </a:lstStyle>
          <a:p>
            <a:pPr lvl="0"/>
            <a:r>
              <a:rPr lang="fr-FR" dirty="0"/>
              <a:t>Titre de la quatrième partie</a:t>
            </a:r>
          </a:p>
        </p:txBody>
      </p:sp>
    </p:spTree>
    <p:extLst>
      <p:ext uri="{BB962C8B-B14F-4D97-AF65-F5344CB8AC3E}">
        <p14:creationId xmlns:p14="http://schemas.microsoft.com/office/powerpoint/2010/main" val="404904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5065 0.00093 L -3.33333E-6 -2.96296E-6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-4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5065 0.00093 L -3.33333E-6 -2.96296E-6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-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5065 0.00092 L 4.58333E-6 4.07407E-6 " pathEditMode="relative" rAng="0" ptsTypes="AA">
                                      <p:cBhvr>
                                        <p:cTn id="19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-4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5065 0.00093 L -3.33333E-6 -2.96296E-6 " pathEditMode="relative" rAng="0" ptsTypes="AA">
                                      <p:cBhvr>
                                        <p:cTn id="24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-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5065 0.00092 L 4.58333E-6 1.85185E-6 " pathEditMode="relative" rAng="0" ptsTypes="AA">
                                      <p:cBhvr>
                                        <p:cTn id="29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-4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5065 0.00093 L -3.33333E-6 -2.96296E-6 " pathEditMode="relative" rAng="0" ptsTypes="AA">
                                      <p:cBhvr>
                                        <p:cTn id="34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-4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5065 0.00093 L 4.58333E-6 -3.7037E-7 " pathEditMode="relative" rAng="0" ptsTypes="AA">
                                      <p:cBhvr>
                                        <p:cTn id="39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-4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5065 0.00093 L -3.33333E-6 -2.96296E-6 " pathEditMode="relative" rAng="0" ptsTypes="AA">
                                      <p:cBhvr>
                                        <p:cTn id="44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-4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5065 0.00093 L 4.58333E-6 -3.7037E-7 " pathEditMode="relative" rAng="0" ptsTypes="AA">
                                      <p:cBhvr>
                                        <p:cTn id="49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-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5065 0.00093 L -3.33333E-6 -2.96296E-6 " pathEditMode="relative" rAng="0" ptsTypes="AA">
                                      <p:cBhvr>
                                        <p:cTn id="5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7" grpId="0">
        <p:tmplLst>
          <p:tmpl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00"/>
                  </p:stCondLst>
                  <p:childTnLst>
                    <p:animMotion origin="layout" path="M 0.05065 0.00092 L 4.58333E-6 4.07407E-6 " pathEditMode="relative" rAng="0" ptsTypes="AA">
                      <p:cBhvr>
                        <p:cTn dur="1250" fill="hold"/>
                        <p:tgtEl>
                          <p:spTgt spid="3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539" y="-46"/>
                    </p:animMotion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00"/>
                  </p:stCondLst>
                  <p:childTnLst>
                    <p:animMotion origin="layout" path="M 0.05065 0.00093 L -3.33333E-6 -2.96296E-6 " pathEditMode="relative" rAng="0" ptsTypes="AA">
                      <p:cBhvr>
                        <p:cTn dur="1250" fill="hold"/>
                        <p:tgtEl>
                          <p:spTgt spid="4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539" y="-46"/>
                    </p:animMotion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300"/>
                  </p:stCondLst>
                  <p:childTnLst>
                    <p:animMotion origin="layout" path="M 0.05065 0.00092 L 4.58333E-6 1.85185E-6 " pathEditMode="relative" rAng="0" ptsTypes="AA">
                      <p:cBhvr>
                        <p:cTn dur="1250" fill="hold"/>
                        <p:tgtEl>
                          <p:spTgt spid="4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539" y="-46"/>
                    </p:animMotion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300"/>
                  </p:stCondLst>
                  <p:childTnLst>
                    <p:animMotion origin="layout" path="M 0.05065 0.00093 L -3.33333E-6 -2.96296E-6 " pathEditMode="relative" rAng="0" ptsTypes="AA">
                      <p:cBhvr>
                        <p:cTn dur="1250" fill="hold"/>
                        <p:tgtEl>
                          <p:spTgt spid="4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539" y="-46"/>
                    </p:animMotion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400"/>
                  </p:stCondLst>
                  <p:childTnLst>
                    <p:animMotion origin="layout" path="M 0.05065 0.00093 L 4.58333E-6 -3.7037E-7 " pathEditMode="relative" rAng="0" ptsTypes="AA">
                      <p:cBhvr>
                        <p:cTn dur="1250" fill="hold"/>
                        <p:tgtEl>
                          <p:spTgt spid="4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539" y="-46"/>
                    </p:animMotion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400"/>
                  </p:stCondLst>
                  <p:childTnLst>
                    <p:animMotion origin="layout" path="M 0.05065 0.00093 L -3.33333E-6 -2.96296E-6 " pathEditMode="relative" rAng="0" ptsTypes="AA">
                      <p:cBhvr>
                        <p:cTn dur="1250" fill="hold"/>
                        <p:tgtEl>
                          <p:spTgt spid="4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539" y="-46"/>
                    </p:animMotion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400"/>
                  </p:stCondLst>
                  <p:childTnLst>
                    <p:animMotion origin="layout" path="M 0.05065 0.00093 L 4.58333E-6 -3.7037E-7 " pathEditMode="relative" rAng="0" ptsTypes="AA">
                      <p:cBhvr>
                        <p:cTn dur="1250" fill="hold"/>
                        <p:tgtEl>
                          <p:spTgt spid="2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539" y="-46"/>
                    </p:animMotion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400"/>
                  </p:stCondLst>
                  <p:childTnLst>
                    <p:animMotion origin="layout" path="M 0.05065 0.00093 L -3.33333E-6 -2.96296E-6 " pathEditMode="relative" rAng="0" ptsTypes="AA">
                      <p:cBhvr>
                        <p:cTn dur="1250" fill="hold"/>
                        <p:tgtEl>
                          <p:spTgt spid="2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539" y="-46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4ABDA70-7436-48FE-84C8-643F08437384}"/>
              </a:ext>
            </a:extLst>
          </p:cNvPr>
          <p:cNvSpPr/>
          <p:nvPr userDrawn="1"/>
        </p:nvSpPr>
        <p:spPr>
          <a:xfrm>
            <a:off x="432000" y="1707654"/>
            <a:ext cx="2592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cap="all" baseline="0"/>
          </a:p>
        </p:txBody>
      </p:sp>
      <p:sp>
        <p:nvSpPr>
          <p:cNvPr id="11" name="Rectangle 10"/>
          <p:cNvSpPr/>
          <p:nvPr userDrawn="1"/>
        </p:nvSpPr>
        <p:spPr>
          <a:xfrm>
            <a:off x="3024000" y="0"/>
            <a:ext cx="2592000" cy="17076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cap="all" baseline="0"/>
          </a:p>
        </p:txBody>
      </p:sp>
      <p:sp>
        <p:nvSpPr>
          <p:cNvPr id="21" name="Espace réservé pour une image  2">
            <a:extLst>
              <a:ext uri="{FF2B5EF4-FFF2-40B4-BE49-F238E27FC236}">
                <a16:creationId xmlns:a16="http://schemas.microsoft.com/office/drawing/2014/main" id="{67F64211-E20C-4057-928A-8B921AE8A8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2000" y="0"/>
            <a:ext cx="2592000" cy="1707654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28" name="Espace réservé du texte 9">
            <a:extLst>
              <a:ext uri="{FF2B5EF4-FFF2-40B4-BE49-F238E27FC236}">
                <a16:creationId xmlns:a16="http://schemas.microsoft.com/office/drawing/2014/main" id="{19A00B87-F74D-4930-BF23-A0584E199E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7799" y="952463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2C3AD2D1-1E94-49ED-8C83-B936BBB48E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67799" y="663538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7" name="Espace réservé pour une image  2">
            <a:extLst>
              <a:ext uri="{FF2B5EF4-FFF2-40B4-BE49-F238E27FC236}">
                <a16:creationId xmlns:a16="http://schemas.microsoft.com/office/drawing/2014/main" id="{5BB49E2C-C4D4-4095-9FC9-A1ACEEBDB1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024000" y="1707654"/>
            <a:ext cx="2592000" cy="1728192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567157-3A7F-4242-B315-A1159B6F1CFE}"/>
              </a:ext>
            </a:extLst>
          </p:cNvPr>
          <p:cNvSpPr/>
          <p:nvPr userDrawn="1"/>
        </p:nvSpPr>
        <p:spPr>
          <a:xfrm>
            <a:off x="3024000" y="3435846"/>
            <a:ext cx="2592000" cy="17076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33" name="Espace réservé pour une image  2">
            <a:extLst>
              <a:ext uri="{FF2B5EF4-FFF2-40B4-BE49-F238E27FC236}">
                <a16:creationId xmlns:a16="http://schemas.microsoft.com/office/drawing/2014/main" id="{53926130-D341-48C3-9B38-909DC0464F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2000" y="3435846"/>
            <a:ext cx="2592000" cy="1707654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34" name="Espace réservé du texte 9">
            <a:extLst>
              <a:ext uri="{FF2B5EF4-FFF2-40B4-BE49-F238E27FC236}">
                <a16:creationId xmlns:a16="http://schemas.microsoft.com/office/drawing/2014/main" id="{A3129DCA-1559-40D4-A7A9-96FAFFCEBD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67799" y="4385134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5" name="Espace réservé du texte 9">
            <a:extLst>
              <a:ext uri="{FF2B5EF4-FFF2-40B4-BE49-F238E27FC236}">
                <a16:creationId xmlns:a16="http://schemas.microsoft.com/office/drawing/2014/main" id="{A7BC842F-11F1-4772-9D13-52A15C3EAA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67799" y="4096209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0" name="Espace réservé du texte 9">
            <a:extLst>
              <a:ext uri="{FF2B5EF4-FFF2-40B4-BE49-F238E27FC236}">
                <a16:creationId xmlns:a16="http://schemas.microsoft.com/office/drawing/2014/main" id="{438CD04A-60AD-4316-8FC7-E5861C9967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5799" y="2662399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234120CF-1123-434C-8897-D6D8DCC525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5799" y="2373474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39378DFA-5DB2-4B14-B4FB-536A6E20A4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1975" y="1131590"/>
            <a:ext cx="1711462" cy="115212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200" b="1" i="0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</a:t>
            </a:r>
            <a:br>
              <a:rPr lang="fr-FR" dirty="0"/>
            </a:br>
            <a:r>
              <a:rPr lang="fr-FR" dirty="0"/>
              <a:t>IPSUM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6FEFFC5B-FBD8-4042-8870-6A3E4BCD2C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041975" y="2571750"/>
            <a:ext cx="2279098" cy="2160588"/>
          </a:xfrm>
          <a:prstGeom prst="rect">
            <a:avLst/>
          </a:prstGeom>
        </p:spPr>
        <p:txBody>
          <a:bodyPr/>
          <a:lstStyle>
            <a:lvl1pPr>
              <a:defRPr lang="fr-FR" sz="1600" dirty="0">
                <a:solidFill>
                  <a:schemeClr val="tx2"/>
                </a:solidFill>
              </a:defRPr>
            </a:lvl1pPr>
            <a:lvl2pPr>
              <a:defRPr lang="fr-FR" sz="1400" dirty="0">
                <a:solidFill>
                  <a:schemeClr val="tx2"/>
                </a:solidFill>
              </a:defRPr>
            </a:lvl2pPr>
            <a:lvl3pPr>
              <a:defRPr lang="fr-FR" sz="1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lang="fr-FR" sz="1100" dirty="0">
                <a:solidFill>
                  <a:schemeClr val="tx2"/>
                </a:solidFill>
              </a:defRPr>
            </a:lvl4pPr>
            <a:lvl5pPr>
              <a:defRPr lang="fr-FR" sz="1100" dirty="0">
                <a:solidFill>
                  <a:schemeClr val="tx2"/>
                </a:solidFill>
              </a:defRPr>
            </a:lvl5pPr>
          </a:lstStyle>
          <a:p>
            <a:pPr marL="0" lvl="0" indent="0">
              <a:spcBef>
                <a:spcPts val="1200"/>
              </a:spcBef>
              <a:buNone/>
            </a:pPr>
            <a:r>
              <a:rPr lang="fr-FR" dirty="0"/>
              <a:t>Cliquez pour modifier les styles du texte du masque</a:t>
            </a:r>
          </a:p>
          <a:p>
            <a:pPr marL="360000" lvl="1">
              <a:spcBef>
                <a:spcPts val="200"/>
              </a:spcBef>
              <a:buSzPct val="80000"/>
              <a:buChar char="•"/>
            </a:pPr>
            <a:r>
              <a:rPr lang="fr-FR" dirty="0"/>
              <a:t>Deuxième niveau</a:t>
            </a:r>
          </a:p>
          <a:p>
            <a:pPr marL="540000" lvl="2">
              <a:spcBef>
                <a:spcPts val="200"/>
              </a:spcBef>
              <a:buSzPct val="60000"/>
            </a:pPr>
            <a:r>
              <a:rPr lang="fr-FR" dirty="0"/>
              <a:t>Troisième niveau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 smtClean="0"/>
              <a:t>ÉLÉMENTS CLÉS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087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34357C3-DC86-4677-A029-19053B3C0A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53283" y="2571750"/>
            <a:ext cx="2592000" cy="2571750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553283" y="0"/>
            <a:ext cx="2592000" cy="2571750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16" name="Rectangle 15"/>
          <p:cNvSpPr/>
          <p:nvPr userDrawn="1"/>
        </p:nvSpPr>
        <p:spPr>
          <a:xfrm>
            <a:off x="3960423" y="2571750"/>
            <a:ext cx="2592000" cy="2571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7B18106A-30A9-4D99-86C0-C5022BF97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012" y="1131590"/>
            <a:ext cx="2088232" cy="115212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200" b="1" i="0" cap="none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</a:t>
            </a:r>
            <a:br>
              <a:rPr lang="fr-FR" dirty="0"/>
            </a:br>
            <a:r>
              <a:rPr lang="fr-FR" dirty="0"/>
              <a:t>ipsum</a:t>
            </a:r>
          </a:p>
        </p:txBody>
      </p:sp>
      <p:sp>
        <p:nvSpPr>
          <p:cNvPr id="21" name="Espace réservé pour une image  2">
            <a:extLst>
              <a:ext uri="{FF2B5EF4-FFF2-40B4-BE49-F238E27FC236}">
                <a16:creationId xmlns:a16="http://schemas.microsoft.com/office/drawing/2014/main" id="{67F64211-E20C-4057-928A-8B921AE8A8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60423" y="0"/>
            <a:ext cx="2592000" cy="2571750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28" name="Espace réservé du texte 9">
            <a:extLst>
              <a:ext uri="{FF2B5EF4-FFF2-40B4-BE49-F238E27FC236}">
                <a16:creationId xmlns:a16="http://schemas.microsoft.com/office/drawing/2014/main" id="{19A00B87-F74D-4930-BF23-A0584E199E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7082" y="1492523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2C3AD2D1-1E94-49ED-8C83-B936BBB48E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7082" y="1203598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0" name="Espace réservé du texte 9">
            <a:extLst>
              <a:ext uri="{FF2B5EF4-FFF2-40B4-BE49-F238E27FC236}">
                <a16:creationId xmlns:a16="http://schemas.microsoft.com/office/drawing/2014/main" id="{438CD04A-60AD-4316-8FC7-E5861C9967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04222" y="3975906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234120CF-1123-434C-8897-D6D8DCC525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04222" y="3686981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414F5E85-A586-4AA0-BBB2-1C170201A2E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012" y="2571750"/>
            <a:ext cx="2655868" cy="21605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400">
                <a:solidFill>
                  <a:schemeClr val="tx2"/>
                </a:solidFill>
              </a:defRPr>
            </a:lvl1pPr>
            <a:lvl2pPr marL="360000" indent="-285750">
              <a:spcBef>
                <a:spcPts val="200"/>
              </a:spcBef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540000">
              <a:spcBef>
                <a:spcPts val="200"/>
              </a:spcBef>
              <a:buSzPct val="60000"/>
              <a:defRPr sz="1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spcBef>
                <a:spcPts val="600"/>
              </a:spcBef>
              <a:defRPr sz="1100"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 smtClean="0"/>
              <a:t>ÉLÉMENTS CLÉS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806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34357C3-DC86-4677-A029-19053B3C0A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53283" y="2571750"/>
            <a:ext cx="2592000" cy="2571750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553283" y="0"/>
            <a:ext cx="2592000" cy="2571750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16" name="Rectangle 15"/>
          <p:cNvSpPr/>
          <p:nvPr userDrawn="1"/>
        </p:nvSpPr>
        <p:spPr>
          <a:xfrm>
            <a:off x="3960423" y="2571750"/>
            <a:ext cx="2592000" cy="2571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7B18106A-30A9-4D99-86C0-C5022BF97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012" y="1131590"/>
            <a:ext cx="2088232" cy="115212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200" b="1" i="0" cap="none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</a:t>
            </a:r>
            <a:br>
              <a:rPr lang="fr-FR" dirty="0"/>
            </a:br>
            <a:r>
              <a:rPr lang="fr-FR" dirty="0"/>
              <a:t>IPSUM</a:t>
            </a:r>
          </a:p>
        </p:txBody>
      </p:sp>
      <p:sp>
        <p:nvSpPr>
          <p:cNvPr id="21" name="Espace réservé pour une image  2">
            <a:extLst>
              <a:ext uri="{FF2B5EF4-FFF2-40B4-BE49-F238E27FC236}">
                <a16:creationId xmlns:a16="http://schemas.microsoft.com/office/drawing/2014/main" id="{67F64211-E20C-4057-928A-8B921AE8A8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60423" y="0"/>
            <a:ext cx="2592000" cy="2571750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28" name="Espace réservé du texte 9">
            <a:extLst>
              <a:ext uri="{FF2B5EF4-FFF2-40B4-BE49-F238E27FC236}">
                <a16:creationId xmlns:a16="http://schemas.microsoft.com/office/drawing/2014/main" id="{19A00B87-F74D-4930-BF23-A0584E199E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7082" y="1492523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2C3AD2D1-1E94-49ED-8C83-B936BBB48E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7082" y="1203598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0" name="Espace réservé du texte 9">
            <a:extLst>
              <a:ext uri="{FF2B5EF4-FFF2-40B4-BE49-F238E27FC236}">
                <a16:creationId xmlns:a16="http://schemas.microsoft.com/office/drawing/2014/main" id="{438CD04A-60AD-4316-8FC7-E5861C9967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04222" y="3975906"/>
            <a:ext cx="2304402" cy="288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234120CF-1123-434C-8897-D6D8DCC525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04222" y="3686981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414F5E85-A586-4AA0-BBB2-1C170201A2E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012" y="2571750"/>
            <a:ext cx="2655868" cy="21605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400">
                <a:solidFill>
                  <a:schemeClr val="tx2"/>
                </a:solidFill>
              </a:defRPr>
            </a:lvl1pPr>
            <a:lvl2pPr marL="360000" indent="-285750">
              <a:spcBef>
                <a:spcPts val="200"/>
              </a:spcBef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2pPr>
            <a:lvl3pPr marL="540000">
              <a:spcBef>
                <a:spcPts val="200"/>
              </a:spcBef>
              <a:buSzPct val="60000"/>
              <a:defRPr sz="1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spcBef>
                <a:spcPts val="600"/>
              </a:spcBef>
              <a:defRPr sz="1100"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 smtClean="0"/>
              <a:t>ÉLÉMENTS CLÉS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6904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34357C3-DC86-4677-A029-19053B3C0A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2430" y="2571750"/>
            <a:ext cx="2592000" cy="2571750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32430" y="0"/>
            <a:ext cx="2592000" cy="2571750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16" name="Rectangle 15"/>
          <p:cNvSpPr/>
          <p:nvPr userDrawn="1"/>
        </p:nvSpPr>
        <p:spPr>
          <a:xfrm>
            <a:off x="3024430" y="2571750"/>
            <a:ext cx="259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cap="all" baseline="0"/>
          </a:p>
        </p:txBody>
      </p:sp>
      <p:sp>
        <p:nvSpPr>
          <p:cNvPr id="21" name="Espace réservé pour une image  2">
            <a:extLst>
              <a:ext uri="{FF2B5EF4-FFF2-40B4-BE49-F238E27FC236}">
                <a16:creationId xmlns:a16="http://schemas.microsoft.com/office/drawing/2014/main" id="{67F64211-E20C-4057-928A-8B921AE8A8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24430" y="0"/>
            <a:ext cx="2592000" cy="2571750"/>
          </a:xfrm>
          <a:prstGeom prst="rect">
            <a:avLst/>
          </a:prstGeom>
        </p:spPr>
        <p:txBody>
          <a:bodyPr/>
          <a:lstStyle>
            <a:lvl1pPr>
              <a:defRPr sz="1200" cap="all" baseline="0"/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BA637F38-EBB0-44E4-9C31-812D95C938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6229" y="1203598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C7E72F24-05C3-4C31-B972-853D9530FC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7844" y="3686981"/>
            <a:ext cx="2304402" cy="288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4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400">
                <a:solidFill>
                  <a:schemeClr val="bg2"/>
                </a:solidFill>
              </a:defRPr>
            </a:lvl4pPr>
            <a:lvl5pPr marL="18288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dirty="0"/>
              <a:t>Sous texte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C8566707-C00B-4288-8971-10DF1D8097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1975" y="1131590"/>
            <a:ext cx="1711462" cy="115212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200" b="1" i="0" baseline="0">
                <a:solidFill>
                  <a:srgbClr val="00387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LOREM</a:t>
            </a:r>
            <a:br>
              <a:rPr lang="fr-FR" dirty="0"/>
            </a:br>
            <a:r>
              <a:rPr lang="fr-FR" dirty="0"/>
              <a:t>IPSUM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482450C9-D81D-40CD-8CAB-915B3E064E3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041975" y="2571750"/>
            <a:ext cx="2279098" cy="2160588"/>
          </a:xfrm>
          <a:prstGeom prst="rect">
            <a:avLst/>
          </a:prstGeom>
        </p:spPr>
        <p:txBody>
          <a:bodyPr/>
          <a:lstStyle>
            <a:lvl1pPr>
              <a:defRPr lang="fr-FR" sz="1600" dirty="0">
                <a:solidFill>
                  <a:schemeClr val="tx2"/>
                </a:solidFill>
              </a:defRPr>
            </a:lvl1pPr>
            <a:lvl2pPr>
              <a:defRPr lang="fr-FR" sz="1400" dirty="0">
                <a:solidFill>
                  <a:schemeClr val="tx2"/>
                </a:solidFill>
              </a:defRPr>
            </a:lvl2pPr>
            <a:lvl3pPr>
              <a:defRPr lang="fr-FR" sz="1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lang="fr-FR" sz="1100" dirty="0">
                <a:solidFill>
                  <a:schemeClr val="tx2"/>
                </a:solidFill>
              </a:defRPr>
            </a:lvl4pPr>
            <a:lvl5pPr>
              <a:defRPr lang="fr-FR" sz="1100" dirty="0">
                <a:solidFill>
                  <a:schemeClr val="tx2"/>
                </a:solidFill>
              </a:defRPr>
            </a:lvl5pPr>
          </a:lstStyle>
          <a:p>
            <a:pPr marL="0" lvl="0" indent="0">
              <a:spcBef>
                <a:spcPts val="1200"/>
              </a:spcBef>
              <a:buNone/>
            </a:pPr>
            <a:r>
              <a:rPr lang="fr-FR" dirty="0"/>
              <a:t>Cliquez pour modifier les styles du texte du masque</a:t>
            </a:r>
          </a:p>
          <a:p>
            <a:pPr marL="360000" lvl="1">
              <a:spcBef>
                <a:spcPts val="200"/>
              </a:spcBef>
              <a:buSzPct val="80000"/>
              <a:buChar char="•"/>
            </a:pPr>
            <a:r>
              <a:rPr lang="fr-FR" dirty="0"/>
              <a:t>Deuxième niveau</a:t>
            </a:r>
          </a:p>
          <a:p>
            <a:pPr marL="540000" lvl="2">
              <a:spcBef>
                <a:spcPts val="200"/>
              </a:spcBef>
              <a:buSzPct val="60000"/>
            </a:pPr>
            <a:r>
              <a:rPr lang="fr-FR" dirty="0"/>
              <a:t>Troisième niveau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559199" y="1488523"/>
            <a:ext cx="2338461" cy="308380"/>
          </a:xfrm>
          <a:prstGeom prst="rect">
            <a:avLst/>
          </a:prstGeom>
        </p:spPr>
        <p:txBody>
          <a:bodyPr anchor="ctr"/>
          <a:lstStyle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1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24" hasCustomPrompt="1"/>
          </p:nvPr>
        </p:nvSpPr>
        <p:spPr>
          <a:xfrm>
            <a:off x="3154371" y="3990718"/>
            <a:ext cx="2332118" cy="308380"/>
          </a:xfrm>
          <a:prstGeom prst="rect">
            <a:avLst/>
          </a:prstGeom>
        </p:spPr>
        <p:txBody>
          <a:bodyPr anchor="ctr"/>
          <a:lstStyle>
            <a:lvl2pPr marL="0" indent="0" algn="ctr">
              <a:buNone/>
              <a:defRPr sz="2000">
                <a:solidFill>
                  <a:srgbClr val="003871"/>
                </a:solidFill>
              </a:defRPr>
            </a:lvl2pPr>
          </a:lstStyle>
          <a:p>
            <a:pPr lvl="1"/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 smtClean="0"/>
              <a:t>ÉLÉMENTS CLÉS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5930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31640" y="3003798"/>
            <a:ext cx="6876256" cy="576064"/>
          </a:xfrm>
          <a:prstGeom prst="rect">
            <a:avLst/>
          </a:prstGeom>
        </p:spPr>
        <p:txBody>
          <a:bodyPr/>
          <a:lstStyle>
            <a:lvl1pPr algn="l">
              <a:defRPr sz="3200" b="1" i="0" baseline="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331640" y="3651871"/>
            <a:ext cx="6876256" cy="288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C0041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solidFill>
                  <a:srgbClr val="003871"/>
                </a:solidFill>
              </a:defRPr>
            </a:lvl2pPr>
            <a:lvl3pPr>
              <a:defRPr sz="1100">
                <a:solidFill>
                  <a:srgbClr val="003871"/>
                </a:solidFill>
              </a:defRPr>
            </a:lvl3pPr>
            <a:lvl4pPr>
              <a:defRPr sz="1100">
                <a:solidFill>
                  <a:srgbClr val="003871"/>
                </a:solidFill>
              </a:defRPr>
            </a:lvl4pPr>
            <a:lvl5pPr>
              <a:defRPr sz="1100">
                <a:solidFill>
                  <a:srgbClr val="003871"/>
                </a:solidFill>
              </a:defRPr>
            </a:lvl5pPr>
          </a:lstStyle>
          <a:p>
            <a:pPr lvl="0"/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14" name="Espace réservé du texte 21"/>
          <p:cNvSpPr>
            <a:spLocks noGrp="1"/>
          </p:cNvSpPr>
          <p:nvPr>
            <p:ph type="body" sz="quarter" idx="13" hasCustomPrompt="1"/>
          </p:nvPr>
        </p:nvSpPr>
        <p:spPr>
          <a:xfrm>
            <a:off x="1331640" y="1203598"/>
            <a:ext cx="6876256" cy="17281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600" b="1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987" y="4783028"/>
            <a:ext cx="348763" cy="273844"/>
          </a:xfr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7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 dirty="0" smtClean="0"/>
              <a:t>TITRE DE LA PARTIE</a:t>
            </a:r>
            <a:endParaRPr lang="fr-FR" dirty="0"/>
          </a:p>
        </p:txBody>
      </p:sp>
      <p:cxnSp>
        <p:nvCxnSpPr>
          <p:cNvPr id="19" name="Connecteur droit 18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3231F30-DFFD-458A-AA24-FBF5FEB59288}"/>
              </a:ext>
            </a:extLst>
          </p:cNvPr>
          <p:cNvSpPr/>
          <p:nvPr userDrawn="1"/>
        </p:nvSpPr>
        <p:spPr>
          <a:xfrm>
            <a:off x="8582116" y="4581616"/>
            <a:ext cx="561884" cy="561884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pic>
        <p:nvPicPr>
          <p:cNvPr id="21" name="Graphique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73C2DD-C96B-44BB-9653-D4532E26010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0800000">
            <a:off x="8797987" y="4792311"/>
            <a:ext cx="128891" cy="12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8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5065 0.00093 L -3.33333E-6 -2.96296E-6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-4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5065 0.00093 L -3.33333E-6 -2.96296E-6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pour une image  25">
            <a:extLst>
              <a:ext uri="{FF2B5EF4-FFF2-40B4-BE49-F238E27FC236}">
                <a16:creationId xmlns:a16="http://schemas.microsoft.com/office/drawing/2014/main" id="{D9F790E5-23DA-40A2-B371-80117F88C3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2673" y="141685"/>
            <a:ext cx="8573690" cy="4860131"/>
          </a:xfrm>
          <a:custGeom>
            <a:avLst/>
            <a:gdLst>
              <a:gd name="connsiteX0" fmla="*/ 0 w 11431587"/>
              <a:gd name="connsiteY0" fmla="*/ 0 h 6480175"/>
              <a:gd name="connsiteX1" fmla="*/ 11431587 w 11431587"/>
              <a:gd name="connsiteY1" fmla="*/ 0 h 6480175"/>
              <a:gd name="connsiteX2" fmla="*/ 11431587 w 11431587"/>
              <a:gd name="connsiteY2" fmla="*/ 5746708 h 6480175"/>
              <a:gd name="connsiteX3" fmla="*/ 10683557 w 11431587"/>
              <a:gd name="connsiteY3" fmla="*/ 5746708 h 6480175"/>
              <a:gd name="connsiteX4" fmla="*/ 10683557 w 11431587"/>
              <a:gd name="connsiteY4" fmla="*/ 6480175 h 6480175"/>
              <a:gd name="connsiteX5" fmla="*/ 0 w 11431587"/>
              <a:gd name="connsiteY5" fmla="*/ 6480175 h 648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1587" h="6480175">
                <a:moveTo>
                  <a:pt x="0" y="0"/>
                </a:moveTo>
                <a:lnTo>
                  <a:pt x="11431587" y="0"/>
                </a:lnTo>
                <a:lnTo>
                  <a:pt x="11431587" y="5746708"/>
                </a:lnTo>
                <a:lnTo>
                  <a:pt x="10683557" y="5746708"/>
                </a:lnTo>
                <a:lnTo>
                  <a:pt x="10683557" y="6480175"/>
                </a:lnTo>
                <a:lnTo>
                  <a:pt x="0" y="6480175"/>
                </a:lnTo>
                <a:close/>
              </a:path>
            </a:pathLst>
          </a:custGeom>
          <a:solidFill>
            <a:srgbClr val="003871"/>
          </a:solidFill>
        </p:spPr>
        <p:txBody>
          <a:bodyPr wrap="square" tIns="216000">
            <a:noAutofit/>
          </a:bodyPr>
          <a:lstStyle>
            <a:lvl1pPr marL="0" indent="0" algn="ctr">
              <a:buNone/>
              <a:tabLst>
                <a:tab pos="129779" algn="l"/>
              </a:tabLst>
              <a:defRPr sz="1100" b="1" i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sur l’icone pour insérer une photo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1D2BA0B-E9BE-4A29-B0F0-AFD88A7EF7F0}"/>
              </a:ext>
            </a:extLst>
          </p:cNvPr>
          <p:cNvSpPr/>
          <p:nvPr userDrawn="1"/>
        </p:nvSpPr>
        <p:spPr>
          <a:xfrm rot="5400000">
            <a:off x="-2359460" y="2360363"/>
            <a:ext cx="5143500" cy="422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F4BF64C3-275A-49DD-9272-D1A3C1AEF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1" y="2097977"/>
            <a:ext cx="3034303" cy="175432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Voici un titre de partie impactant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54394B88-4ECF-4450-92FE-D21D12F191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80159" y="1855868"/>
            <a:ext cx="855369" cy="175715"/>
          </a:xfrm>
          <a:prstGeom prst="rect">
            <a:avLst/>
          </a:prstGeom>
          <a:noFill/>
          <a:effectLst/>
        </p:spPr>
        <p:txBody>
          <a:bodyPr tIns="40500" bIns="0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PARTIE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918" y="4783028"/>
            <a:ext cx="297000" cy="273844"/>
          </a:xfr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/>
              <a:t>PRÉSENTATION GÉNÉRALE ONET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0D19A96-1DD1-4483-BAE7-1D3F296891A1}"/>
              </a:ext>
            </a:extLst>
          </p:cNvPr>
          <p:cNvSpPr/>
          <p:nvPr userDrawn="1"/>
        </p:nvSpPr>
        <p:spPr>
          <a:xfrm>
            <a:off x="8435340" y="4452731"/>
            <a:ext cx="561023" cy="549086"/>
          </a:xfrm>
          <a:prstGeom prst="rect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pic>
        <p:nvPicPr>
          <p:cNvPr id="27" name="Graphique 11">
            <a:extLst>
              <a:ext uri="{FF2B5EF4-FFF2-40B4-BE49-F238E27FC236}">
                <a16:creationId xmlns:a16="http://schemas.microsoft.com/office/drawing/2014/main" id="{9688CC7B-CE3A-4652-A408-68044BCEBA2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651211" y="4662411"/>
            <a:ext cx="128891" cy="12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0016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7374 L -3.05556E-6 -6.14008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70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5955 L -4.44444E-6 -5.24529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9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42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.00122 0.05955 L -4.44444E-6 -5.24529E-7 " pathEditMode="relative" rAng="0" ptsTypes="AA">
                      <p:cBhvr>
                        <p:cTn dur="2000" fill="hold"/>
                        <p:tgtEl>
                          <p:spTgt spid="2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69" y="-2993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5" hasCustomPrompt="1"/>
          </p:nvPr>
        </p:nvSpPr>
        <p:spPr>
          <a:xfrm>
            <a:off x="1143000" y="1309688"/>
            <a:ext cx="7242464" cy="33291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 sz="200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>
              <a:defRPr sz="180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>
              <a:defRPr sz="160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>
              <a:defRPr sz="140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XXXX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Deuxième niveau</a:t>
            </a:r>
          </a:p>
          <a:p>
            <a:pPr lvl="2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Troisième niveau</a:t>
            </a:r>
          </a:p>
          <a:p>
            <a:pPr lvl="3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Quatrième niveau</a:t>
            </a:r>
          </a:p>
          <a:p>
            <a:pPr lvl="4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Cinquième niveau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3D263C6-2838-452F-963E-89323D0F1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4006" y="513857"/>
            <a:ext cx="3848895" cy="70788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4000" b="1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987" y="4783028"/>
            <a:ext cx="348763" cy="273844"/>
          </a:xfr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7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 dirty="0" smtClean="0"/>
              <a:t>TITRE DE LA PARTIE</a:t>
            </a:r>
            <a:endParaRPr lang="fr-FR" dirty="0"/>
          </a:p>
        </p:txBody>
      </p:sp>
      <p:cxnSp>
        <p:nvCxnSpPr>
          <p:cNvPr id="19" name="Connecteur droit 18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14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788024" y="843559"/>
            <a:ext cx="3888432" cy="579996"/>
          </a:xfrm>
          <a:prstGeom prst="rect">
            <a:avLst/>
          </a:prstGeom>
        </p:spPr>
        <p:txBody>
          <a:bodyPr/>
          <a:lstStyle>
            <a:lvl1pPr algn="l">
              <a:lnSpc>
                <a:spcPts val="4300"/>
              </a:lnSpc>
              <a:defRPr sz="4000" b="1" i="0" baseline="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821382" y="2139703"/>
            <a:ext cx="3855074" cy="27544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100">
                <a:solidFill>
                  <a:srgbClr val="003871"/>
                </a:solidFill>
              </a:defRPr>
            </a:lvl3pPr>
            <a:lvl4pPr>
              <a:defRPr sz="1100">
                <a:solidFill>
                  <a:srgbClr val="003871"/>
                </a:solidFill>
              </a:defRPr>
            </a:lvl4pPr>
            <a:lvl5pPr>
              <a:defRPr sz="1100">
                <a:solidFill>
                  <a:srgbClr val="003871"/>
                </a:solidFill>
              </a:defRPr>
            </a:lvl5pPr>
          </a:lstStyle>
          <a:p>
            <a:pPr lvl="0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XXXX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XXXXXX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XXXXXX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987" y="4783028"/>
            <a:ext cx="348763" cy="273844"/>
          </a:xfr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9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 dirty="0" smtClean="0"/>
              <a:t>TITRE DE LA PARTIE</a:t>
            </a:r>
            <a:endParaRPr lang="fr-FR" dirty="0"/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pour une image  9"/>
          <p:cNvSpPr>
            <a:spLocks noGrp="1"/>
          </p:cNvSpPr>
          <p:nvPr>
            <p:ph type="pic" sz="quarter" idx="13"/>
          </p:nvPr>
        </p:nvSpPr>
        <p:spPr>
          <a:xfrm>
            <a:off x="434254" y="0"/>
            <a:ext cx="3919537" cy="51435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044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27584" y="303574"/>
            <a:ext cx="3888432" cy="576000"/>
          </a:xfrm>
          <a:prstGeom prst="rect">
            <a:avLst/>
          </a:prstGeom>
        </p:spPr>
        <p:txBody>
          <a:bodyPr/>
          <a:lstStyle>
            <a:lvl1pPr algn="l">
              <a:lnSpc>
                <a:spcPts val="4300"/>
              </a:lnSpc>
              <a:defRPr sz="4000" b="1" i="0" baseline="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27584" y="1707654"/>
            <a:ext cx="7848872" cy="1656184"/>
          </a:xfrm>
          <a:prstGeom prst="rect">
            <a:avLst/>
          </a:prstGeom>
        </p:spPr>
        <p:txBody>
          <a:bodyPr numCol="3"/>
          <a:lstStyle>
            <a:lvl1pPr marL="463550" indent="-190500">
              <a:buFont typeface="Arial" panose="020B0604020202020204" pitchFamily="34" charset="0"/>
              <a:buChar char="•"/>
              <a:defRPr sz="1400" baseline="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solidFill>
                  <a:srgbClr val="003871"/>
                </a:solidFill>
              </a:defRPr>
            </a:lvl2pPr>
            <a:lvl3pPr>
              <a:defRPr sz="1100">
                <a:solidFill>
                  <a:srgbClr val="003871"/>
                </a:solidFill>
              </a:defRPr>
            </a:lvl3pPr>
            <a:lvl4pPr>
              <a:defRPr sz="1050">
                <a:solidFill>
                  <a:srgbClr val="003871"/>
                </a:solidFill>
              </a:defRPr>
            </a:lvl4pPr>
            <a:lvl5pPr>
              <a:defRPr sz="1050">
                <a:solidFill>
                  <a:srgbClr val="003871"/>
                </a:solidFill>
              </a:defRPr>
            </a:lvl5pPr>
          </a:lstStyle>
          <a:p>
            <a:pPr lvl="0"/>
            <a:r>
              <a:rPr lang="fr-FR" dirty="0" err="1" smtClean="0"/>
              <a:t>Postremo</a:t>
            </a:r>
            <a:r>
              <a:rPr lang="fr-FR" dirty="0" smtClean="0"/>
              <a:t> ad id </a:t>
            </a:r>
            <a:r>
              <a:rPr lang="fr-FR" dirty="0" err="1" smtClean="0"/>
              <a:t>indignitatis</a:t>
            </a:r>
            <a:r>
              <a:rPr lang="fr-FR" dirty="0" smtClean="0"/>
              <a:t> est </a:t>
            </a:r>
            <a:r>
              <a:rPr lang="fr-FR" dirty="0" err="1" smtClean="0"/>
              <a:t>ventum</a:t>
            </a:r>
            <a:r>
              <a:rPr lang="fr-FR" dirty="0" smtClean="0"/>
              <a:t>, ut cum </a:t>
            </a:r>
            <a:r>
              <a:rPr lang="fr-FR" dirty="0" err="1" smtClean="0"/>
              <a:t>peregrini</a:t>
            </a:r>
            <a:r>
              <a:rPr lang="fr-FR" dirty="0" smtClean="0"/>
              <a:t> </a:t>
            </a:r>
            <a:r>
              <a:rPr lang="fr-FR" dirty="0" err="1" smtClean="0"/>
              <a:t>ob</a:t>
            </a:r>
            <a:r>
              <a:rPr lang="fr-FR" dirty="0" smtClean="0"/>
              <a:t> </a:t>
            </a:r>
            <a:r>
              <a:rPr lang="fr-FR" dirty="0" err="1" smtClean="0"/>
              <a:t>formidatam</a:t>
            </a:r>
            <a:r>
              <a:rPr lang="fr-FR" dirty="0" smtClean="0"/>
              <a:t> haut </a:t>
            </a:r>
            <a:r>
              <a:rPr lang="fr-FR" dirty="0" err="1" smtClean="0"/>
              <a:t>ita</a:t>
            </a:r>
            <a:r>
              <a:rPr lang="fr-FR" dirty="0" smtClean="0"/>
              <a:t> </a:t>
            </a:r>
            <a:r>
              <a:rPr lang="fr-FR" dirty="0" err="1" smtClean="0"/>
              <a:t>ventum</a:t>
            </a:r>
            <a:r>
              <a:rPr lang="fr-FR" dirty="0" smtClean="0"/>
              <a:t>, ut cum </a:t>
            </a:r>
            <a:r>
              <a:rPr lang="fr-FR" dirty="0" err="1" smtClean="0"/>
              <a:t>peregrini</a:t>
            </a:r>
            <a:r>
              <a:rPr lang="fr-FR" dirty="0" smtClean="0"/>
              <a:t> </a:t>
            </a:r>
            <a:r>
              <a:rPr lang="fr-FR" dirty="0" err="1" smtClean="0"/>
              <a:t>ob</a:t>
            </a:r>
            <a:r>
              <a:rPr lang="fr-FR" dirty="0" smtClean="0"/>
              <a:t> </a:t>
            </a:r>
            <a:r>
              <a:rPr lang="fr-FR" dirty="0" err="1" smtClean="0"/>
              <a:t>formidatam</a:t>
            </a:r>
            <a:r>
              <a:rPr lang="fr-FR" dirty="0" smtClean="0"/>
              <a:t> </a:t>
            </a:r>
            <a:r>
              <a:rPr lang="fr-FR" dirty="0" err="1" smtClean="0"/>
              <a:t>ventum</a:t>
            </a:r>
            <a:r>
              <a:rPr lang="fr-FR" dirty="0" smtClean="0"/>
              <a:t>, ut cum </a:t>
            </a:r>
            <a:r>
              <a:rPr lang="fr-FR" dirty="0" err="1" smtClean="0"/>
              <a:t>peregrini</a:t>
            </a:r>
            <a:r>
              <a:rPr lang="fr-FR" dirty="0" smtClean="0"/>
              <a:t> </a:t>
            </a:r>
            <a:r>
              <a:rPr lang="fr-FR" dirty="0" err="1" smtClean="0"/>
              <a:t>ob</a:t>
            </a:r>
            <a:r>
              <a:rPr lang="fr-FR" dirty="0" smtClean="0"/>
              <a:t> </a:t>
            </a:r>
            <a:r>
              <a:rPr lang="fr-FR" dirty="0" err="1" smtClean="0"/>
              <a:t>formidatam</a:t>
            </a:r>
            <a:r>
              <a:rPr lang="fr-FR" dirty="0" smtClean="0"/>
              <a:t> </a:t>
            </a:r>
            <a:r>
              <a:rPr lang="fr-FR" dirty="0" err="1" smtClean="0"/>
              <a:t>dudum</a:t>
            </a:r>
            <a:r>
              <a:rPr lang="fr-FR" dirty="0" smtClean="0"/>
              <a:t> ?</a:t>
            </a:r>
          </a:p>
          <a:p>
            <a:pPr lvl="0"/>
            <a:r>
              <a:rPr lang="fr-FR" dirty="0" err="1" smtClean="0"/>
              <a:t>Tenerentur</a:t>
            </a:r>
            <a:r>
              <a:rPr lang="fr-FR" dirty="0" smtClean="0"/>
              <a:t> </a:t>
            </a:r>
            <a:r>
              <a:rPr lang="fr-FR" dirty="0" err="1" smtClean="0"/>
              <a:t>minimarum</a:t>
            </a:r>
            <a:r>
              <a:rPr lang="fr-FR" dirty="0" smtClean="0"/>
              <a:t> </a:t>
            </a:r>
            <a:r>
              <a:rPr lang="fr-FR" dirty="0" err="1" smtClean="0"/>
              <a:t>adseclae</a:t>
            </a:r>
            <a:r>
              <a:rPr lang="fr-FR" dirty="0" smtClean="0"/>
              <a:t> </a:t>
            </a:r>
            <a:r>
              <a:rPr lang="fr-FR" dirty="0" err="1" smtClean="0"/>
              <a:t>veri</a:t>
            </a:r>
            <a:r>
              <a:rPr lang="fr-FR" dirty="0" smtClean="0"/>
              <a:t>, </a:t>
            </a:r>
            <a:r>
              <a:rPr lang="fr-FR" dirty="0" err="1" smtClean="0"/>
              <a:t>quique</a:t>
            </a:r>
            <a:r>
              <a:rPr lang="fr-FR" dirty="0" smtClean="0"/>
              <a:t> id </a:t>
            </a:r>
            <a:r>
              <a:rPr lang="fr-FR" dirty="0" err="1" smtClean="0"/>
              <a:t>simulkk</a:t>
            </a:r>
            <a:r>
              <a:rPr lang="fr-FR" dirty="0" smtClean="0"/>
              <a:t> </a:t>
            </a:r>
            <a:r>
              <a:rPr lang="fr-FR" dirty="0" err="1" smtClean="0"/>
              <a:t>arunt</a:t>
            </a:r>
            <a:r>
              <a:rPr lang="fr-FR" dirty="0" smtClean="0"/>
              <a:t> ad </a:t>
            </a:r>
            <a:r>
              <a:rPr lang="fr-FR" dirty="0" err="1" smtClean="0"/>
              <a:t>tempus</a:t>
            </a:r>
            <a:r>
              <a:rPr lang="fr-FR" dirty="0" smtClean="0"/>
              <a:t>, et tria </a:t>
            </a:r>
            <a:r>
              <a:rPr lang="fr-FR" dirty="0" err="1" smtClean="0"/>
              <a:t>milia</a:t>
            </a:r>
            <a:r>
              <a:rPr lang="fr-FR" dirty="0" smtClean="0"/>
              <a:t> </a:t>
            </a:r>
            <a:r>
              <a:rPr lang="fr-FR" dirty="0" err="1" smtClean="0"/>
              <a:t>saltatricum</a:t>
            </a:r>
            <a:r>
              <a:rPr lang="fr-FR" dirty="0" smtClean="0"/>
              <a:t> ne </a:t>
            </a:r>
            <a:r>
              <a:rPr lang="fr-FR" dirty="0" err="1" smtClean="0"/>
              <a:t>interpellata</a:t>
            </a:r>
            <a:r>
              <a:rPr lang="fr-FR" dirty="0" smtClean="0"/>
              <a:t> </a:t>
            </a:r>
            <a:r>
              <a:rPr lang="fr-FR" dirty="0" err="1" smtClean="0"/>
              <a:t>quidem</a:t>
            </a:r>
            <a:r>
              <a:rPr lang="fr-FR" dirty="0" smtClean="0"/>
              <a:t> cum </a:t>
            </a:r>
            <a:r>
              <a:rPr lang="fr-FR" dirty="0" err="1" smtClean="0"/>
              <a:t>choris</a:t>
            </a:r>
            <a:r>
              <a:rPr lang="fr-FR" dirty="0" smtClean="0"/>
              <a:t>.</a:t>
            </a:r>
          </a:p>
          <a:p>
            <a:pPr lvl="0"/>
            <a:endParaRPr lang="fr-FR" dirty="0" smtClean="0"/>
          </a:p>
          <a:p>
            <a:pPr lvl="0"/>
            <a:r>
              <a:rPr lang="fr-FR" dirty="0" err="1" smtClean="0"/>
              <a:t>Spectare</a:t>
            </a:r>
            <a:r>
              <a:rPr lang="fr-FR" dirty="0" smtClean="0"/>
              <a:t> </a:t>
            </a:r>
            <a:r>
              <a:rPr lang="fr-FR" dirty="0" err="1" smtClean="0"/>
              <a:t>cirratas</a:t>
            </a:r>
            <a:r>
              <a:rPr lang="fr-FR" dirty="0" smtClean="0"/>
              <a:t>, </a:t>
            </a:r>
            <a:r>
              <a:rPr lang="fr-FR" dirty="0" err="1" smtClean="0"/>
              <a:t>quibus</a:t>
            </a:r>
            <a:r>
              <a:rPr lang="fr-FR" dirty="0" smtClean="0"/>
              <a:t>, si </a:t>
            </a:r>
            <a:r>
              <a:rPr lang="fr-FR" dirty="0" err="1" smtClean="0"/>
              <a:t>nupsissent</a:t>
            </a:r>
            <a:r>
              <a:rPr lang="fr-FR" dirty="0" smtClean="0"/>
              <a:t>,   </a:t>
            </a:r>
            <a:r>
              <a:rPr lang="fr-FR" dirty="0" err="1" smtClean="0"/>
              <a:t>aetatem</a:t>
            </a:r>
            <a:r>
              <a:rPr lang="fr-FR" dirty="0" smtClean="0"/>
              <a:t> ter </a:t>
            </a:r>
            <a:r>
              <a:rPr lang="fr-FR" dirty="0" err="1" smtClean="0"/>
              <a:t>iam</a:t>
            </a:r>
            <a:r>
              <a:rPr lang="fr-FR" dirty="0" smtClean="0"/>
              <a:t> </a:t>
            </a:r>
            <a:r>
              <a:rPr lang="fr-FR" dirty="0" err="1" smtClean="0"/>
              <a:t>nixus</a:t>
            </a:r>
            <a:r>
              <a:rPr lang="fr-FR" dirty="0" smtClean="0"/>
              <a:t> </a:t>
            </a:r>
            <a:r>
              <a:rPr lang="fr-FR" dirty="0" err="1" smtClean="0"/>
              <a:t>poterat</a:t>
            </a:r>
            <a:r>
              <a:rPr lang="fr-FR" dirty="0" smtClean="0"/>
              <a:t> </a:t>
            </a:r>
            <a:r>
              <a:rPr lang="fr-FR" dirty="0" err="1" smtClean="0"/>
              <a:t>suppetere</a:t>
            </a:r>
            <a:r>
              <a:rPr lang="fr-FR" dirty="0" smtClean="0"/>
              <a:t> </a:t>
            </a:r>
            <a:r>
              <a:rPr lang="fr-FR" dirty="0" err="1" smtClean="0"/>
              <a:t>liberorum</a:t>
            </a:r>
            <a:r>
              <a:rPr lang="fr-FR" dirty="0" smtClean="0"/>
              <a:t>, ad </a:t>
            </a:r>
            <a:r>
              <a:rPr lang="fr-FR" dirty="0" err="1" smtClean="0"/>
              <a:t>usque</a:t>
            </a:r>
            <a:r>
              <a:rPr lang="fr-FR" dirty="0" smtClean="0"/>
              <a:t> </a:t>
            </a:r>
            <a:r>
              <a:rPr lang="fr-FR" dirty="0" err="1" smtClean="0"/>
              <a:t>taedium</a:t>
            </a:r>
            <a:r>
              <a:rPr lang="fr-FR" dirty="0" smtClean="0"/>
              <a:t> pedibus.</a:t>
            </a:r>
          </a:p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987" y="4783028"/>
            <a:ext cx="348763" cy="273844"/>
          </a:xfr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9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 dirty="0" smtClean="0"/>
              <a:t>TITRE DE LA PARTIE</a:t>
            </a:r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150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27584" y="303510"/>
            <a:ext cx="3888432" cy="576064"/>
          </a:xfrm>
          <a:prstGeom prst="rect">
            <a:avLst/>
          </a:prstGeom>
        </p:spPr>
        <p:txBody>
          <a:bodyPr/>
          <a:lstStyle>
            <a:lvl1pPr algn="l">
              <a:lnSpc>
                <a:spcPts val="4300"/>
              </a:lnSpc>
              <a:defRPr sz="4000" b="1" i="0" baseline="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294581" y="742"/>
            <a:ext cx="3852000" cy="5143500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827584" y="1707654"/>
            <a:ext cx="3888432" cy="1872208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400" baseline="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solidFill>
                  <a:srgbClr val="003871"/>
                </a:solidFill>
              </a:defRPr>
            </a:lvl2pPr>
            <a:lvl3pPr>
              <a:defRPr sz="1100">
                <a:solidFill>
                  <a:srgbClr val="003871"/>
                </a:solidFill>
              </a:defRPr>
            </a:lvl3pPr>
            <a:lvl4pPr>
              <a:defRPr sz="1050">
                <a:solidFill>
                  <a:srgbClr val="003871"/>
                </a:solidFill>
              </a:defRPr>
            </a:lvl4pPr>
            <a:lvl5pPr>
              <a:defRPr sz="1050">
                <a:solidFill>
                  <a:srgbClr val="003871"/>
                </a:solidFill>
              </a:defRPr>
            </a:lvl5pPr>
          </a:lstStyle>
          <a:p>
            <a:pPr lvl="0"/>
            <a:r>
              <a:rPr lang="fr-FR" dirty="0" smtClean="0"/>
              <a:t>XXXX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XXXXXX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XXXXXX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987" y="4783028"/>
            <a:ext cx="348763" cy="273844"/>
          </a:xfr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1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 dirty="0" smtClean="0"/>
              <a:t>TITRE DE LA PARTIE</a:t>
            </a:r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4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018801E-DC74-497F-86A5-1F1C9162AD14}"/>
              </a:ext>
            </a:extLst>
          </p:cNvPr>
          <p:cNvSpPr/>
          <p:nvPr userDrawn="1"/>
        </p:nvSpPr>
        <p:spPr>
          <a:xfrm>
            <a:off x="1206660" y="1666754"/>
            <a:ext cx="3367220" cy="276056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33B48-128A-400B-978A-492E6BB0393A}"/>
              </a:ext>
            </a:extLst>
          </p:cNvPr>
          <p:cNvSpPr/>
          <p:nvPr userDrawn="1"/>
        </p:nvSpPr>
        <p:spPr>
          <a:xfrm>
            <a:off x="4836336" y="1666754"/>
            <a:ext cx="3367220" cy="2760563"/>
          </a:xfrm>
          <a:prstGeom prst="rect">
            <a:avLst/>
          </a:prstGeom>
          <a:solidFill>
            <a:srgbClr val="00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C72BF68-5B79-4D08-AA63-39FA2CCBCF73}"/>
              </a:ext>
            </a:extLst>
          </p:cNvPr>
          <p:cNvSpPr txBox="1"/>
          <p:nvPr userDrawn="1"/>
        </p:nvSpPr>
        <p:spPr>
          <a:xfrm>
            <a:off x="5032185" y="4119725"/>
            <a:ext cx="345858" cy="19236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800" dirty="0">
                <a:solidFill>
                  <a:schemeClr val="bg1"/>
                </a:solidFill>
                <a:latin typeface="Proxima Nova Alt Bl" panose="02000506030000020004" pitchFamily="2" charset="0"/>
              </a:rPr>
              <a:t>02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E5E7081-36E3-43E7-9150-8C7601A20E58}"/>
              </a:ext>
            </a:extLst>
          </p:cNvPr>
          <p:cNvSpPr txBox="1"/>
          <p:nvPr userDrawn="1"/>
        </p:nvSpPr>
        <p:spPr>
          <a:xfrm>
            <a:off x="1409733" y="4119725"/>
            <a:ext cx="345858" cy="19236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lvl="0" indent="0">
              <a:buNone/>
            </a:pPr>
            <a:r>
              <a:rPr lang="fr-FR" sz="800" dirty="0">
                <a:gradFill>
                  <a:gsLst>
                    <a:gs pos="0">
                      <a:srgbClr val="003871">
                        <a:lumMod val="90000"/>
                      </a:srgbClr>
                    </a:gs>
                    <a:gs pos="100000">
                      <a:srgbClr val="003871">
                        <a:lumMod val="90000"/>
                        <a:lumOff val="10000"/>
                      </a:srgbClr>
                    </a:gs>
                  </a:gsLst>
                  <a:lin ang="13500000" scaled="1"/>
                </a:gradFill>
                <a:latin typeface="Proxima Nova Alt Bl" panose="02000506030000020004" pitchFamily="2" charset="0"/>
              </a:rPr>
              <a:t>01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3D263C6-2838-452F-963E-89323D0F1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4006" y="513857"/>
            <a:ext cx="3848895" cy="931024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>
            <a:lvl1pPr algn="l">
              <a:defRPr lang="fr-FR" sz="2800" b="1" kern="1200" dirty="0">
                <a:solidFill>
                  <a:srgbClr val="00387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Ceci est </a:t>
            </a:r>
            <a:r>
              <a:rPr lang="fr-FR" dirty="0" smtClean="0"/>
              <a:t>un </a:t>
            </a:r>
            <a:r>
              <a:rPr lang="fr-FR" dirty="0"/>
              <a:t>titre vraiment impactant</a:t>
            </a:r>
          </a:p>
        </p:txBody>
      </p:sp>
      <p:sp>
        <p:nvSpPr>
          <p:cNvPr id="40" name="Espace réservé du texte 39">
            <a:extLst>
              <a:ext uri="{FF2B5EF4-FFF2-40B4-BE49-F238E27FC236}">
                <a16:creationId xmlns:a16="http://schemas.microsoft.com/office/drawing/2014/main" id="{6FB729A5-B7DC-42DF-B7A6-C0F812558D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9732" y="1940627"/>
            <a:ext cx="2943472" cy="43815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200">
                <a:solidFill>
                  <a:srgbClr val="00387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En voilà une info clé importante</a:t>
            </a:r>
          </a:p>
        </p:txBody>
      </p:sp>
      <p:sp>
        <p:nvSpPr>
          <p:cNvPr id="41" name="Espace réservé du texte 39">
            <a:extLst>
              <a:ext uri="{FF2B5EF4-FFF2-40B4-BE49-F238E27FC236}">
                <a16:creationId xmlns:a16="http://schemas.microsoft.com/office/drawing/2014/main" id="{1AE24581-0B7C-480A-8F92-BFBA540870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5482" y="2571750"/>
            <a:ext cx="2933705" cy="120089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100">
                <a:solidFill>
                  <a:srgbClr val="00387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a semper </a:t>
            </a:r>
            <a:r>
              <a:rPr lang="fr-FR" dirty="0" err="1"/>
              <a:t>ornare</a:t>
            </a:r>
            <a:r>
              <a:rPr lang="fr-FR" dirty="0"/>
              <a:t>, libero nunc </a:t>
            </a:r>
            <a:r>
              <a:rPr lang="fr-FR" dirty="0" err="1"/>
              <a:t>rutrum</a:t>
            </a:r>
            <a:r>
              <a:rPr lang="fr-FR" dirty="0"/>
              <a:t> ex, id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. </a:t>
            </a:r>
          </a:p>
        </p:txBody>
      </p:sp>
      <p:sp>
        <p:nvSpPr>
          <p:cNvPr id="42" name="Espace réservé du texte 39">
            <a:extLst>
              <a:ext uri="{FF2B5EF4-FFF2-40B4-BE49-F238E27FC236}">
                <a16:creationId xmlns:a16="http://schemas.microsoft.com/office/drawing/2014/main" id="{408895C2-8C2F-4115-96BF-CCDADB09A1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2185" y="1940627"/>
            <a:ext cx="2943472" cy="43815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En voilà une info clé importante</a:t>
            </a:r>
          </a:p>
        </p:txBody>
      </p:sp>
      <p:sp>
        <p:nvSpPr>
          <p:cNvPr id="43" name="Espace réservé du texte 39">
            <a:extLst>
              <a:ext uri="{FF2B5EF4-FFF2-40B4-BE49-F238E27FC236}">
                <a16:creationId xmlns:a16="http://schemas.microsoft.com/office/drawing/2014/main" id="{81307E83-C583-4B03-85A3-CB0BCA71AC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7934" y="2571750"/>
            <a:ext cx="2933705" cy="120089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Nullam</a:t>
            </a:r>
            <a:r>
              <a:rPr lang="fr-FR" dirty="0"/>
              <a:t> </a:t>
            </a:r>
            <a:r>
              <a:rPr lang="fr-FR" dirty="0" err="1"/>
              <a:t>finibus</a:t>
            </a:r>
            <a:r>
              <a:rPr lang="fr-FR" dirty="0"/>
              <a:t>, </a:t>
            </a:r>
            <a:r>
              <a:rPr lang="fr-FR" dirty="0" err="1"/>
              <a:t>velit</a:t>
            </a:r>
            <a:r>
              <a:rPr lang="fr-FR" dirty="0"/>
              <a:t> a semper </a:t>
            </a:r>
            <a:r>
              <a:rPr lang="fr-FR" dirty="0" err="1"/>
              <a:t>ornare</a:t>
            </a:r>
            <a:r>
              <a:rPr lang="fr-FR" dirty="0"/>
              <a:t>, libero nunc </a:t>
            </a:r>
            <a:r>
              <a:rPr lang="fr-FR" dirty="0" err="1"/>
              <a:t>rutrum</a:t>
            </a:r>
            <a:r>
              <a:rPr lang="fr-FR" dirty="0"/>
              <a:t> ex, id </a:t>
            </a:r>
            <a:r>
              <a:rPr lang="fr-FR" dirty="0" err="1"/>
              <a:t>fringilla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. </a:t>
            </a:r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D4E06413-25D6-40A9-9586-C66A94A4C7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34006" y="303073"/>
            <a:ext cx="3848895" cy="175715"/>
          </a:xfrm>
          <a:prstGeom prst="rect">
            <a:avLst/>
          </a:prstGeom>
          <a:noFill/>
          <a:effectLst/>
        </p:spPr>
        <p:txBody>
          <a:bodyPr lIns="68580" tIns="40500" rIns="68580" bIns="0">
            <a:normAutofit/>
          </a:bodyPr>
          <a:lstStyle>
            <a:lvl1pPr marL="0" indent="0">
              <a:buNone/>
              <a:defRPr lang="fr-FR" sz="800" b="0" kern="1200" dirty="0">
                <a:solidFill>
                  <a:srgbClr val="C00418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ET SON SOUS-TITRE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 userDrawn="1"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4918" y="4783028"/>
            <a:ext cx="297000" cy="273844"/>
          </a:xfrm>
        </p:spPr>
        <p:txBody>
          <a:bodyPr lIns="68580" tIns="34290" rIns="68580" bIns="34290"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9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 smtClean="0"/>
              <a:t>PRÉSENTATION GÉNÉRALE ONET</a:t>
            </a:r>
            <a:endParaRPr lang="fr-FR" dirty="0"/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50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77" Type="http://schemas.openxmlformats.org/officeDocument/2006/relationships/image" Target="../media/image11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halluin\Desktop\JEUNE FEMME O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360" y="-5619"/>
            <a:ext cx="1565082" cy="514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 descr="Une image contenant extérieur, bâtiment, eau, assis&#10;&#10;Description générée automatiquement">
            <a:extLst>
              <a:ext uri="{FF2B5EF4-FFF2-40B4-BE49-F238E27FC236}">
                <a16:creationId xmlns:a16="http://schemas.microsoft.com/office/drawing/2014/main" id="{11F8D019-BC26-4324-AD97-C836F81F18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261360" cy="3920491"/>
          </a:xfrm>
          <a:prstGeom prst="rect">
            <a:avLst/>
          </a:prstGeom>
        </p:spPr>
      </p:pic>
      <p:pic>
        <p:nvPicPr>
          <p:cNvPr id="12" name="Image 11" descr="Une image contenant bâtiment, grand, bus, livre&#10;&#10;Description générée automatiquement">
            <a:extLst>
              <a:ext uri="{FF2B5EF4-FFF2-40B4-BE49-F238E27FC236}">
                <a16:creationId xmlns:a16="http://schemas.microsoft.com/office/drawing/2014/main" id="{B4A92C23-3BC4-4532-91E6-1495D3B97A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20491"/>
            <a:ext cx="3261360" cy="1223010"/>
          </a:xfrm>
          <a:prstGeom prst="rect">
            <a:avLst/>
          </a:prstGeom>
        </p:spPr>
      </p:pic>
      <p:pic>
        <p:nvPicPr>
          <p:cNvPr id="13" name="Graphique 15">
            <a:extLst>
              <a:ext uri="{FF2B5EF4-FFF2-40B4-BE49-F238E27FC236}">
                <a16:creationId xmlns:a16="http://schemas.microsoft.com/office/drawing/2014/main" id="{4AA95155-31BE-4100-B3F4-DEF35BD71EC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569012" y="3268195"/>
            <a:ext cx="1384697" cy="130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5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3C42FD-DC0B-4993-AAB5-A74F330585F2}"/>
              </a:ext>
            </a:extLst>
          </p:cNvPr>
          <p:cNvSpPr/>
          <p:nvPr/>
        </p:nvSpPr>
        <p:spPr>
          <a:xfrm>
            <a:off x="-1" y="0"/>
            <a:ext cx="423682" cy="5143500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8C4B55DD-F4A7-4E0A-A6B0-6A11FAE7E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987" y="4783028"/>
            <a:ext cx="348763" cy="27384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003871"/>
                </a:solidFill>
                <a:latin typeface="+mn-lt"/>
              </a:defRPr>
            </a:lvl1pPr>
          </a:lstStyle>
          <a:p>
            <a:fld id="{8342DB9F-DE6D-4000-BBE4-880B0F93C86F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Graphique 13">
            <a:extLst>
              <a:ext uri="{FF2B5EF4-FFF2-40B4-BE49-F238E27FC236}">
                <a16:creationId xmlns:a16="http://schemas.microsoft.com/office/drawing/2014/main" id="{E73EAFDB-41DF-4D04-BF66-35F7F8D4A3A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=""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 rot="16200000">
            <a:off x="27293" y="320961"/>
            <a:ext cx="369094" cy="197187"/>
          </a:xfrm>
          <a:prstGeom prst="rect">
            <a:avLst/>
          </a:prstGeom>
        </p:spPr>
      </p:pic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75C8957A-0836-4BD9-84F5-8FB25BA82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009025" y="3156324"/>
            <a:ext cx="2441729" cy="29665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03871"/>
                </a:solidFill>
              </a:defRPr>
            </a:lvl1pPr>
          </a:lstStyle>
          <a:p>
            <a:r>
              <a:rPr lang="fr-FR" smtClean="0"/>
              <a:t>ÉLÉMENTS CLÉS 2019</a:t>
            </a:r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80897" y="4638856"/>
            <a:ext cx="270000" cy="0"/>
          </a:xfrm>
          <a:prstGeom prst="line">
            <a:avLst/>
          </a:prstGeom>
          <a:ln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04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89" r:id="rId3"/>
    <p:sldLayoutId id="2147483795" r:id="rId4"/>
    <p:sldLayoutId id="2147483796" r:id="rId5"/>
    <p:sldLayoutId id="2147483797" r:id="rId6"/>
    <p:sldLayoutId id="2147483798" r:id="rId7"/>
    <p:sldLayoutId id="2147483791" r:id="rId8"/>
    <p:sldLayoutId id="2147483792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4" r:id="rId15"/>
    <p:sldLayoutId id="2147483785" r:id="rId16"/>
    <p:sldLayoutId id="2147483750" r:id="rId17"/>
    <p:sldLayoutId id="2147483715" r:id="rId18"/>
    <p:sldLayoutId id="2147483717" r:id="rId19"/>
    <p:sldLayoutId id="2147483744" r:id="rId20"/>
    <p:sldLayoutId id="2147483721" r:id="rId21"/>
    <p:sldLayoutId id="2147483758" r:id="rId2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521">
          <p15:clr>
            <a:srgbClr val="F26B43"/>
          </p15:clr>
        </p15:guide>
        <p15:guide id="4" orient="horz" pos="259">
          <p15:clr>
            <a:srgbClr val="F26B43"/>
          </p15:clr>
        </p15:guide>
        <p15:guide id="5" orient="horz" pos="2981">
          <p15:clr>
            <a:srgbClr val="F26B43"/>
          </p15:clr>
        </p15:guide>
        <p15:guide id="6" pos="537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jp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2"/>
          </p:nvPr>
        </p:nvSpPr>
        <p:spPr>
          <a:xfrm>
            <a:off x="5716179" y="4570809"/>
            <a:ext cx="2304000" cy="175715"/>
          </a:xfrm>
        </p:spPr>
        <p:txBody>
          <a:bodyPr>
            <a:normAutofit/>
          </a:bodyPr>
          <a:lstStyle/>
          <a:p>
            <a:r>
              <a:rPr lang="fr-FR" dirty="0" smtClean="0"/>
              <a:t>Le 21 septembre 2022 - 27</a:t>
            </a:r>
            <a:r>
              <a:rPr lang="fr-FR" baseline="30000" dirty="0" smtClean="0"/>
              <a:t>ème</a:t>
            </a:r>
            <a:r>
              <a:rPr lang="fr-FR" dirty="0" smtClean="0"/>
              <a:t> Congrès de l’ATSR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04946" y="1303928"/>
            <a:ext cx="4140000" cy="175715"/>
          </a:xfrm>
        </p:spPr>
        <p:txBody>
          <a:bodyPr>
            <a:noAutofit/>
          </a:bodyPr>
          <a:lstStyle/>
          <a:p>
            <a:pPr algn="ctr"/>
            <a:r>
              <a:rPr lang="fr-FR" sz="1100" dirty="0" smtClean="0"/>
              <a:t>La surveillance des chantiers et des opérations de démantèlement</a:t>
            </a:r>
            <a:endParaRPr lang="fr-FR" sz="11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071530" y="2559753"/>
            <a:ext cx="3767667" cy="1036502"/>
          </a:xfrm>
        </p:spPr>
        <p:txBody>
          <a:bodyPr/>
          <a:lstStyle/>
          <a:p>
            <a:pPr algn="ctr">
              <a:lnSpc>
                <a:spcPts val="3800"/>
              </a:lnSpc>
            </a:pPr>
            <a:r>
              <a:rPr lang="fr-FR" dirty="0" smtClean="0"/>
              <a:t>DEM des bancs PE 71 de l’APM CEA MARCOULE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94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52587" y="0"/>
            <a:ext cx="8453266" cy="5143500"/>
          </a:xfrm>
          <a:prstGeom prst="rect">
            <a:avLst/>
          </a:prstGeom>
          <a:blipFill dpi="0" rotWithShape="1">
            <a:blip r:embed="rId3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DB9F-DE6D-4000-BBE4-880B0F93C86F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PRESENTATION DU PERIMETRE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373605" y="309520"/>
            <a:ext cx="9156866" cy="3964792"/>
          </a:xfrm>
        </p:spPr>
        <p:txBody>
          <a:bodyPr/>
          <a:lstStyle/>
          <a:p>
            <a:pPr algn="ctr"/>
            <a:r>
              <a:rPr lang="fr-FR" sz="2000" b="1" dirty="0" smtClean="0"/>
              <a:t>SCENARIOS DE DEMANTELEMENT</a:t>
            </a:r>
          </a:p>
          <a:p>
            <a:endParaRPr lang="fr-FR" sz="1600" dirty="0" smtClean="0"/>
          </a:p>
          <a:p>
            <a:pPr marL="377100" lvl="1" indent="0">
              <a:buNone/>
            </a:pPr>
            <a:r>
              <a:rPr lang="fr-FR" b="1" dirty="0" smtClean="0"/>
              <a:t> Téléopération / Bras robotisé</a:t>
            </a:r>
          </a:p>
          <a:p>
            <a:pPr marL="377100" lvl="1" indent="0">
              <a:buNone/>
            </a:pPr>
            <a:r>
              <a:rPr lang="fr-FR" dirty="0"/>
              <a:t>	</a:t>
            </a:r>
            <a:r>
              <a:rPr lang="fr-FR" i="1" dirty="0" smtClean="0"/>
              <a:t>Techniquement irréalisable : exiguïté local, accès, coût financier …</a:t>
            </a:r>
          </a:p>
          <a:p>
            <a:pPr marL="720000" lvl="1" indent="-342900">
              <a:buFont typeface="Wingdings" panose="05000000000000000000" pitchFamily="2" charset="2"/>
              <a:buChar char="Ø"/>
            </a:pPr>
            <a:endParaRPr lang="fr-FR" dirty="0"/>
          </a:p>
          <a:p>
            <a:pPr marL="377100" lvl="1" indent="0">
              <a:buNone/>
            </a:pPr>
            <a:r>
              <a:rPr lang="fr-FR" b="1" dirty="0" smtClean="0"/>
              <a:t> Intervention au contact :</a:t>
            </a:r>
          </a:p>
          <a:p>
            <a:pPr marL="720000" lvl="1" indent="-342900">
              <a:buFont typeface="Wingdings" panose="05000000000000000000" pitchFamily="2" charset="2"/>
              <a:buChar char="v"/>
            </a:pPr>
            <a:r>
              <a:rPr lang="fr-FR" dirty="0" smtClean="0"/>
              <a:t>Scénario de référence : Les aiguilles sont tirées dans les bancs puis découpées, </a:t>
            </a:r>
          </a:p>
          <a:p>
            <a:pPr marL="377100" lvl="1" indent="0">
              <a:buNone/>
            </a:pPr>
            <a:r>
              <a:rPr lang="fr-FR" dirty="0" smtClean="0"/>
              <a:t>       conditionnées et évacuées</a:t>
            </a:r>
          </a:p>
          <a:p>
            <a:pPr marL="777150" lvl="2" indent="0">
              <a:buNone/>
            </a:pPr>
            <a:r>
              <a:rPr lang="fr-FR" sz="1400" i="1" dirty="0" smtClean="0">
                <a:solidFill>
                  <a:srgbClr val="C00000"/>
                </a:solidFill>
              </a:rPr>
              <a:t>	     Risque de déplacer les points chauds à l’intérieur des bancs </a:t>
            </a:r>
          </a:p>
          <a:p>
            <a:pPr marL="777150" lvl="2" indent="0">
              <a:buNone/>
            </a:pPr>
            <a:endParaRPr lang="fr-FR" sz="1200" dirty="0"/>
          </a:p>
          <a:p>
            <a:pPr marL="720000" lvl="1" indent="-342900">
              <a:buFont typeface="Wingdings" panose="05000000000000000000" pitchFamily="2" charset="2"/>
              <a:buChar char="v"/>
            </a:pPr>
            <a:r>
              <a:rPr lang="fr-FR" dirty="0" smtClean="0"/>
              <a:t>Scénario 2 : Les aiguilles de PE sont poussées dans leurs gaines </a:t>
            </a:r>
            <a:r>
              <a:rPr lang="fr-FR" dirty="0">
                <a:sym typeface="Wingdings" panose="05000000000000000000" pitchFamily="2" charset="2"/>
              </a:rPr>
              <a:t>:</a:t>
            </a:r>
            <a:r>
              <a:rPr lang="fr-FR" dirty="0" smtClean="0">
                <a:sym typeface="Wingdings" panose="05000000000000000000" pitchFamily="2" charset="2"/>
              </a:rPr>
              <a:t> chute dans les cuves</a:t>
            </a:r>
          </a:p>
          <a:p>
            <a:pPr marL="377100" lvl="1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       de PF en C71</a:t>
            </a:r>
          </a:p>
          <a:p>
            <a:pPr marL="777150" lvl="2" indent="0">
              <a:buNone/>
            </a:pPr>
            <a:r>
              <a:rPr lang="fr-FR" sz="1400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	     Gaines des aiguilles non linéaires, chance de succès très mince</a:t>
            </a:r>
          </a:p>
          <a:p>
            <a:pPr marL="1120050" lvl="2" indent="-342900">
              <a:buFont typeface="Wingdings" panose="05000000000000000000" pitchFamily="2" charset="2"/>
              <a:buChar char="v"/>
            </a:pPr>
            <a:endParaRPr lang="fr-FR" sz="1200" dirty="0">
              <a:sym typeface="Wingdings" panose="05000000000000000000" pitchFamily="2" charset="2"/>
            </a:endParaRPr>
          </a:p>
          <a:p>
            <a:pPr marL="720000" lvl="1" indent="-342900">
              <a:buFont typeface="Wingdings" panose="05000000000000000000" pitchFamily="2" charset="2"/>
              <a:buChar char="v"/>
            </a:pPr>
            <a:r>
              <a:rPr lang="fr-FR" dirty="0" smtClean="0">
                <a:sym typeface="Wingdings" panose="05000000000000000000" pitchFamily="2" charset="2"/>
              </a:rPr>
              <a:t>Scénario 3 : Les aiguilles sont coupées à ras des bancs et traitées par section</a:t>
            </a:r>
            <a:endParaRPr lang="fr-FR" sz="2100" dirty="0">
              <a:sym typeface="Wingdings" panose="05000000000000000000" pitchFamily="2" charset="2"/>
            </a:endParaRPr>
          </a:p>
          <a:p>
            <a:pPr marL="777150" lvl="2" indent="0">
              <a:buNone/>
            </a:pPr>
            <a:r>
              <a:rPr lang="fr-FR" sz="1400" i="1" dirty="0" smtClean="0">
                <a:solidFill>
                  <a:srgbClr val="C00000"/>
                </a:solidFill>
              </a:rPr>
              <a:t>	     Meilleur scénario d’un point de vue technique… Attention particulière pour les sections à fort DeD !</a:t>
            </a:r>
          </a:p>
          <a:p>
            <a:pPr marL="1691550" lvl="4" indent="0">
              <a:buNone/>
            </a:pPr>
            <a:endParaRPr lang="fr-FR" sz="900" dirty="0" smtClean="0"/>
          </a:p>
          <a:p>
            <a:pPr marL="377100" lvl="1" indent="0">
              <a:buNone/>
            </a:pPr>
            <a:endParaRPr lang="fr-FR" sz="1100" dirty="0" smtClean="0"/>
          </a:p>
          <a:p>
            <a:pPr marL="377100" lvl="1" indent="0">
              <a:buNone/>
            </a:pPr>
            <a:endParaRPr lang="fr-FR" sz="1000" dirty="0"/>
          </a:p>
          <a:p>
            <a:pPr lvl="1" indent="-365850">
              <a:buFont typeface="Arial" panose="020B0604020202020204" pitchFamily="34" charset="0"/>
              <a:buChar char="•"/>
            </a:pPr>
            <a:endParaRPr lang="fr-FR" sz="1100" dirty="0" smtClean="0"/>
          </a:p>
        </p:txBody>
      </p:sp>
      <p:sp>
        <p:nvSpPr>
          <p:cNvPr id="10" name="Flèche à angle droit 9"/>
          <p:cNvSpPr/>
          <p:nvPr/>
        </p:nvSpPr>
        <p:spPr>
          <a:xfrm rot="5400000">
            <a:off x="1294509" y="2739292"/>
            <a:ext cx="180000" cy="180000"/>
          </a:xfrm>
          <a:prstGeom prst="bentUpArrow">
            <a:avLst/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/>
          <p:cNvGrpSpPr/>
          <p:nvPr/>
        </p:nvGrpSpPr>
        <p:grpSpPr>
          <a:xfrm>
            <a:off x="447706" y="2109497"/>
            <a:ext cx="360000" cy="360000"/>
            <a:chOff x="3973945" y="2337822"/>
            <a:chExt cx="541738" cy="540000"/>
          </a:xfrm>
        </p:grpSpPr>
        <p:sp>
          <p:nvSpPr>
            <p:cNvPr id="15" name="Ellipse 14"/>
            <p:cNvSpPr/>
            <p:nvPr/>
          </p:nvSpPr>
          <p:spPr>
            <a:xfrm>
              <a:off x="4089042" y="2472744"/>
              <a:ext cx="315533" cy="2893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08" t="5884" r="5932" b="55180"/>
            <a:stretch/>
          </p:blipFill>
          <p:spPr>
            <a:xfrm>
              <a:off x="3973945" y="2337822"/>
              <a:ext cx="541738" cy="540000"/>
            </a:xfrm>
            <a:prstGeom prst="rect">
              <a:avLst/>
            </a:prstGeom>
          </p:spPr>
        </p:pic>
      </p:grpSp>
      <p:sp>
        <p:nvSpPr>
          <p:cNvPr id="13" name="Flèche à angle droit 12"/>
          <p:cNvSpPr/>
          <p:nvPr/>
        </p:nvSpPr>
        <p:spPr>
          <a:xfrm rot="5400000">
            <a:off x="1290647" y="3797935"/>
            <a:ext cx="180000" cy="180000"/>
          </a:xfrm>
          <a:prstGeom prst="bentUpArrow">
            <a:avLst/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/>
          <p:cNvGrpSpPr/>
          <p:nvPr/>
        </p:nvGrpSpPr>
        <p:grpSpPr>
          <a:xfrm>
            <a:off x="450716" y="3166802"/>
            <a:ext cx="360000" cy="360000"/>
            <a:chOff x="3973945" y="2337822"/>
            <a:chExt cx="541738" cy="540000"/>
          </a:xfrm>
        </p:grpSpPr>
        <p:sp>
          <p:nvSpPr>
            <p:cNvPr id="18" name="Ellipse 17"/>
            <p:cNvSpPr/>
            <p:nvPr/>
          </p:nvSpPr>
          <p:spPr>
            <a:xfrm>
              <a:off x="4089042" y="2472744"/>
              <a:ext cx="315533" cy="2893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08" t="5884" r="5932" b="55180"/>
            <a:stretch/>
          </p:blipFill>
          <p:spPr>
            <a:xfrm>
              <a:off x="3973945" y="2337822"/>
              <a:ext cx="541738" cy="540000"/>
            </a:xfrm>
            <a:prstGeom prst="rect">
              <a:avLst/>
            </a:prstGeom>
          </p:spPr>
        </p:pic>
      </p:grpSp>
      <p:sp>
        <p:nvSpPr>
          <p:cNvPr id="20" name="Flèche à angle droit 19"/>
          <p:cNvSpPr/>
          <p:nvPr/>
        </p:nvSpPr>
        <p:spPr>
          <a:xfrm rot="5400000">
            <a:off x="1294509" y="4569882"/>
            <a:ext cx="180000" cy="180000"/>
          </a:xfrm>
          <a:prstGeom prst="bentUpArrow">
            <a:avLst/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6" name="Groupe 25"/>
          <p:cNvGrpSpPr/>
          <p:nvPr/>
        </p:nvGrpSpPr>
        <p:grpSpPr>
          <a:xfrm>
            <a:off x="445724" y="4240248"/>
            <a:ext cx="360000" cy="360000"/>
            <a:chOff x="3975939" y="3629664"/>
            <a:chExt cx="545933" cy="540000"/>
          </a:xfrm>
        </p:grpSpPr>
        <p:sp>
          <p:nvSpPr>
            <p:cNvPr id="25" name="Ellipse 24"/>
            <p:cNvSpPr/>
            <p:nvPr/>
          </p:nvSpPr>
          <p:spPr>
            <a:xfrm>
              <a:off x="4089042" y="3702676"/>
              <a:ext cx="317527" cy="34479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4" name="Image 23"/>
            <p:cNvPicPr>
              <a:picLocks noChangeAspect="1"/>
            </p:cNvPicPr>
            <p:nvPr/>
          </p:nvPicPr>
          <p:blipFill rotWithShape="1">
            <a:blip r:embed="rId5" cstate="email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6" t="5884" r="54757" b="55049"/>
            <a:stretch/>
          </p:blipFill>
          <p:spPr>
            <a:xfrm>
              <a:off x="3975939" y="3629664"/>
              <a:ext cx="545933" cy="540000"/>
            </a:xfrm>
            <a:prstGeom prst="rect">
              <a:avLst/>
            </a:prstGeom>
          </p:spPr>
        </p:pic>
      </p:grpSp>
      <p:grpSp>
        <p:nvGrpSpPr>
          <p:cNvPr id="27" name="Groupe 26"/>
          <p:cNvGrpSpPr/>
          <p:nvPr/>
        </p:nvGrpSpPr>
        <p:grpSpPr>
          <a:xfrm>
            <a:off x="447601" y="1106556"/>
            <a:ext cx="360000" cy="360000"/>
            <a:chOff x="3973945" y="2337822"/>
            <a:chExt cx="541738" cy="540000"/>
          </a:xfrm>
        </p:grpSpPr>
        <p:sp>
          <p:nvSpPr>
            <p:cNvPr id="28" name="Ellipse 27"/>
            <p:cNvSpPr/>
            <p:nvPr/>
          </p:nvSpPr>
          <p:spPr>
            <a:xfrm>
              <a:off x="4089042" y="2472744"/>
              <a:ext cx="315533" cy="2893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08" t="5884" r="5932" b="55180"/>
            <a:stretch/>
          </p:blipFill>
          <p:spPr>
            <a:xfrm>
              <a:off x="3973945" y="2337822"/>
              <a:ext cx="541738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587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pour une image  12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35" y="204277"/>
            <a:ext cx="8545045" cy="4795907"/>
          </a:xfrm>
          <a:solidFill>
            <a:srgbClr val="003871">
              <a:alpha val="0"/>
            </a:srgbClr>
          </a:solidFill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36320" y="2097977"/>
            <a:ext cx="4297680" cy="1754326"/>
          </a:xfrm>
        </p:spPr>
        <p:txBody>
          <a:bodyPr/>
          <a:lstStyle/>
          <a:p>
            <a:r>
              <a:rPr lang="fr-FR" dirty="0" smtClean="0"/>
              <a:t>ETUDES DE POSTE &amp; PREVISIONNELS DOSIMETRIQUES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PARTIE 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DB9F-DE6D-4000-BBE4-880B0F93C86F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ETUDES DE POSTE &amp; PREVISIONNELS DOSIMETRIQUES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5171407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4633" y="-317116"/>
            <a:ext cx="4759858" cy="1152128"/>
          </a:xfrm>
        </p:spPr>
        <p:txBody>
          <a:bodyPr/>
          <a:lstStyle/>
          <a:p>
            <a:pPr algn="ctr"/>
            <a:r>
              <a:rPr lang="fr-FR" sz="2000" dirty="0" smtClean="0"/>
              <a:t>PREVISIONNEL DOSIMETRIQUE</a:t>
            </a:r>
            <a:endParaRPr lang="fr-FR" sz="2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Exposition spécifique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 smtClean="0"/>
              <a:t>Extrémités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smtClean="0"/>
              <a:t>Exposition spécifique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 smtClean="0"/>
              <a:t>CRISTALLIN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2"/>
          </p:nvPr>
        </p:nvSpPr>
        <p:spPr>
          <a:xfrm>
            <a:off x="678631" y="1214477"/>
            <a:ext cx="3021211" cy="216058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Environ 1000 H.h de travail exposé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Organisme Entier </a:t>
            </a:r>
          </a:p>
          <a:p>
            <a:r>
              <a:rPr lang="fr-FR" b="1" dirty="0"/>
              <a:t>	</a:t>
            </a:r>
            <a:r>
              <a:rPr lang="fr-FR" b="1" dirty="0" smtClean="0"/>
              <a:t>EDP</a:t>
            </a:r>
            <a:r>
              <a:rPr lang="fr-FR" b="1" baseline="-25000" dirty="0" smtClean="0"/>
              <a:t>coll</a:t>
            </a:r>
            <a:r>
              <a:rPr lang="fr-FR" b="1" dirty="0" smtClean="0"/>
              <a:t> : 10,9 H.mSv</a:t>
            </a:r>
          </a:p>
          <a:p>
            <a:r>
              <a:rPr lang="fr-FR" b="1" dirty="0"/>
              <a:t>	</a:t>
            </a:r>
            <a:r>
              <a:rPr lang="fr-FR" b="1" dirty="0" smtClean="0"/>
              <a:t>EDP</a:t>
            </a:r>
            <a:r>
              <a:rPr lang="fr-FR" b="1" baseline="-25000" dirty="0" smtClean="0"/>
              <a:t>ind</a:t>
            </a:r>
            <a:r>
              <a:rPr lang="fr-FR" b="1" dirty="0" smtClean="0"/>
              <a:t> : 3,5 mSv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Extrémités</a:t>
            </a:r>
          </a:p>
          <a:p>
            <a:r>
              <a:rPr lang="fr-FR" b="1" dirty="0"/>
              <a:t>	 EDP</a:t>
            </a:r>
            <a:r>
              <a:rPr lang="fr-FR" b="1" baseline="-25000" dirty="0"/>
              <a:t>coll</a:t>
            </a:r>
            <a:r>
              <a:rPr lang="fr-FR" b="1" dirty="0"/>
              <a:t> : </a:t>
            </a:r>
            <a:r>
              <a:rPr lang="fr-FR" b="1" dirty="0" smtClean="0"/>
              <a:t>102,3 H.mSv</a:t>
            </a:r>
          </a:p>
          <a:p>
            <a:r>
              <a:rPr lang="fr-FR" b="1" dirty="0"/>
              <a:t>	 EDP</a:t>
            </a:r>
            <a:r>
              <a:rPr lang="fr-FR" b="1" baseline="-25000" dirty="0"/>
              <a:t>ind</a:t>
            </a:r>
            <a:r>
              <a:rPr lang="fr-FR" b="1" dirty="0"/>
              <a:t> : </a:t>
            </a:r>
            <a:r>
              <a:rPr lang="fr-FR" b="1" dirty="0" smtClean="0"/>
              <a:t>24,7 mSv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Cristallin</a:t>
            </a:r>
          </a:p>
          <a:p>
            <a:r>
              <a:rPr lang="fr-FR" b="1" dirty="0"/>
              <a:t>	 EDP</a:t>
            </a:r>
            <a:r>
              <a:rPr lang="fr-FR" b="1" baseline="-25000" dirty="0"/>
              <a:t>coll</a:t>
            </a:r>
            <a:r>
              <a:rPr lang="fr-FR" b="1" dirty="0"/>
              <a:t> : 16,6 </a:t>
            </a:r>
            <a:r>
              <a:rPr lang="fr-FR" b="1" dirty="0" smtClean="0"/>
              <a:t>H.mSv</a:t>
            </a:r>
          </a:p>
          <a:p>
            <a:r>
              <a:rPr lang="fr-FR" b="1" dirty="0"/>
              <a:t>	 EDP</a:t>
            </a:r>
            <a:r>
              <a:rPr lang="fr-FR" b="1" baseline="-25000" dirty="0"/>
              <a:t>ind</a:t>
            </a:r>
            <a:r>
              <a:rPr lang="fr-FR" b="1" dirty="0"/>
              <a:t> : </a:t>
            </a:r>
            <a:r>
              <a:rPr lang="fr-FR" b="1" dirty="0" smtClean="0"/>
              <a:t>7,128 mSv</a:t>
            </a:r>
            <a:endParaRPr lang="fr-FR" b="1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42DB9F-DE6D-4000-BBE4-880B0F93C86F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ETUDES DE POSTE &amp; PREVISIONNELS DOSIMETRIQUES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0" t="49926" r="34620" b="14203"/>
          <a:stretch/>
        </p:blipFill>
        <p:spPr bwMode="auto">
          <a:xfrm>
            <a:off x="7061199" y="2602176"/>
            <a:ext cx="1639879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1" t="46386" r="55751" b="15072"/>
          <a:stretch/>
        </p:blipFill>
        <p:spPr bwMode="auto">
          <a:xfrm>
            <a:off x="4564491" y="-2"/>
            <a:ext cx="1353244" cy="2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ZoneTexte 46"/>
          <p:cNvSpPr txBox="1"/>
          <p:nvPr/>
        </p:nvSpPr>
        <p:spPr>
          <a:xfrm>
            <a:off x="936752" y="2143738"/>
            <a:ext cx="682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92D050"/>
                </a:solidFill>
              </a:rPr>
              <a:t>- 37 %</a:t>
            </a:r>
            <a:endParaRPr lang="fr-FR" sz="1400" b="1" dirty="0">
              <a:solidFill>
                <a:srgbClr val="92D05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932688" y="3232608"/>
            <a:ext cx="682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92D050"/>
                </a:solidFill>
              </a:rPr>
              <a:t>- 28 %</a:t>
            </a:r>
            <a:endParaRPr lang="fr-FR" sz="1400" b="1" dirty="0">
              <a:solidFill>
                <a:srgbClr val="92D050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978408" y="4327855"/>
            <a:ext cx="682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92D050"/>
                </a:solidFill>
              </a:rPr>
              <a:t>- 5 %</a:t>
            </a:r>
            <a:endParaRPr lang="fr-FR" sz="1400" b="1" dirty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640" y="2054796"/>
            <a:ext cx="511048" cy="48129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23418" y="2054795"/>
            <a:ext cx="1124966" cy="481297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18084" y="3143308"/>
            <a:ext cx="511048" cy="48129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19862" y="3143307"/>
            <a:ext cx="1124966" cy="481297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421640" y="4243128"/>
            <a:ext cx="511048" cy="48129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423418" y="4243127"/>
            <a:ext cx="1124966" cy="481297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50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47" grpId="0"/>
      <p:bldP spid="50" grpId="0"/>
      <p:bldP spid="52" grpId="0"/>
      <p:bldP spid="4" grpId="0" animBg="1"/>
      <p:bldP spid="12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DB9F-DE6D-4000-BBE4-880B0F93C86F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ETUDES DE POSTE &amp; PREVISIONNELS DOSIMETRIQUES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34075" y="263468"/>
            <a:ext cx="9156866" cy="525780"/>
          </a:xfrm>
        </p:spPr>
        <p:txBody>
          <a:bodyPr/>
          <a:lstStyle/>
          <a:p>
            <a:pPr algn="ctr"/>
            <a:r>
              <a:rPr lang="fr-FR" sz="2000" b="1" dirty="0" smtClean="0"/>
              <a:t>OPTIMISATION DOSIMETRIQUE</a:t>
            </a:r>
          </a:p>
          <a:p>
            <a:endParaRPr lang="fr-FR" sz="2000" dirty="0" smtClean="0"/>
          </a:p>
          <a:p>
            <a:pPr marL="1691550" lvl="4" indent="0">
              <a:buNone/>
            </a:pPr>
            <a:endParaRPr lang="fr-FR" sz="2000" dirty="0" smtClean="0"/>
          </a:p>
          <a:p>
            <a:pPr marL="377100" lvl="1" indent="0">
              <a:buNone/>
            </a:pPr>
            <a:endParaRPr lang="fr-FR" sz="2000" dirty="0" smtClean="0"/>
          </a:p>
          <a:p>
            <a:pPr marL="377100" lvl="1" indent="0">
              <a:buNone/>
            </a:pPr>
            <a:endParaRPr lang="fr-FR" sz="2000" dirty="0"/>
          </a:p>
          <a:p>
            <a:pPr lvl="1" indent="-365850">
              <a:buFont typeface="Arial" panose="020B0604020202020204" pitchFamily="34" charset="0"/>
              <a:buChar char="•"/>
            </a:pPr>
            <a:endParaRPr lang="fr-FR" sz="2000" dirty="0" smtClean="0"/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190463" y="453968"/>
            <a:ext cx="9156866" cy="39647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600" dirty="0" smtClean="0"/>
          </a:p>
          <a:p>
            <a:pPr marL="377100" lvl="1" indent="0">
              <a:buFont typeface="Arial" panose="020B0604020202020204" pitchFamily="34" charset="0"/>
              <a:buNone/>
            </a:pPr>
            <a:r>
              <a:rPr lang="fr-FR" b="1" dirty="0" smtClean="0"/>
              <a:t>Temps : </a:t>
            </a:r>
          </a:p>
          <a:p>
            <a:pPr marL="1062900" lvl="2">
              <a:buFont typeface="Wingdings" panose="05000000000000000000" pitchFamily="2" charset="2"/>
              <a:buChar char="ü"/>
            </a:pPr>
            <a:r>
              <a:rPr lang="fr-FR" sz="1400" i="1" dirty="0" smtClean="0"/>
              <a:t>Levier non efficace</a:t>
            </a:r>
          </a:p>
          <a:p>
            <a:pPr marL="1062900" lvl="2">
              <a:buFont typeface="Wingdings" panose="05000000000000000000" pitchFamily="2" charset="2"/>
              <a:buChar char="ü"/>
            </a:pPr>
            <a:r>
              <a:rPr lang="fr-FR" sz="1400" i="1" dirty="0" smtClean="0"/>
              <a:t>Limité à une bonne préparation et à l’application des règles de l’art</a:t>
            </a:r>
          </a:p>
          <a:p>
            <a:pPr marL="377100" lvl="1" indent="0">
              <a:buFont typeface="Arial" panose="020B0604020202020204" pitchFamily="34" charset="0"/>
              <a:buNone/>
            </a:pPr>
            <a:endParaRPr lang="fr-FR" b="1" dirty="0" smtClean="0"/>
          </a:p>
          <a:p>
            <a:pPr marL="377100" lvl="1" indent="0">
              <a:buFont typeface="Arial" panose="020B0604020202020204" pitchFamily="34" charset="0"/>
              <a:buNone/>
            </a:pPr>
            <a:r>
              <a:rPr lang="fr-FR" b="1" dirty="0" smtClean="0"/>
              <a:t>Protections biologiques :</a:t>
            </a:r>
          </a:p>
          <a:p>
            <a:pPr marL="1062900" lvl="2">
              <a:buFont typeface="Wingdings" panose="05000000000000000000" pitchFamily="2" charset="2"/>
              <a:buChar char="ü"/>
            </a:pPr>
            <a:r>
              <a:rPr lang="fr-FR" sz="1400" i="1" dirty="0" smtClean="0">
                <a:solidFill>
                  <a:srgbClr val="92D050"/>
                </a:solidFill>
              </a:rPr>
              <a:t>Mise en place de matelas de plomb</a:t>
            </a:r>
          </a:p>
          <a:p>
            <a:pPr marL="1062900" lvl="2">
              <a:buFont typeface="Wingdings" panose="05000000000000000000" pitchFamily="2" charset="2"/>
              <a:buChar char="ü"/>
            </a:pPr>
            <a:r>
              <a:rPr lang="fr-FR" sz="1400" i="1" dirty="0" smtClean="0">
                <a:solidFill>
                  <a:srgbClr val="92D050"/>
                </a:solidFill>
              </a:rPr>
              <a:t>Maintien du carneau plombé</a:t>
            </a:r>
          </a:p>
          <a:p>
            <a:pPr marL="1062900" lvl="2">
              <a:buFont typeface="Wingdings" panose="05000000000000000000" pitchFamily="2" charset="2"/>
              <a:buChar char="ü"/>
            </a:pPr>
            <a:r>
              <a:rPr lang="fr-FR" sz="1400" i="1" dirty="0" smtClean="0">
                <a:solidFill>
                  <a:srgbClr val="92D050"/>
                </a:solidFill>
              </a:rPr>
              <a:t>Utilisation de conditionnement spécifique (pot plombé, fûts E2, E4…)</a:t>
            </a:r>
          </a:p>
          <a:p>
            <a:pPr marL="377100" lvl="1" indent="0">
              <a:buFont typeface="Arial" panose="020B0604020202020204" pitchFamily="34" charset="0"/>
              <a:buNone/>
            </a:pPr>
            <a:endParaRPr lang="fr-FR" i="1" dirty="0"/>
          </a:p>
          <a:p>
            <a:pPr marL="377100" lvl="1" indent="0">
              <a:buNone/>
            </a:pPr>
            <a:r>
              <a:rPr lang="fr-FR" b="1" dirty="0" smtClean="0"/>
              <a:t>Distance :</a:t>
            </a:r>
          </a:p>
          <a:p>
            <a:pPr marL="1062900" lvl="2">
              <a:buFont typeface="Wingdings" panose="05000000000000000000" pitchFamily="2" charset="2"/>
              <a:buChar char="ü"/>
            </a:pPr>
            <a:r>
              <a:rPr lang="fr-FR" sz="1400" i="1" dirty="0" smtClean="0">
                <a:solidFill>
                  <a:srgbClr val="92D050"/>
                </a:solidFill>
              </a:rPr>
              <a:t>Utilisation de pince de manutention </a:t>
            </a:r>
          </a:p>
          <a:p>
            <a:pPr marL="1062900" lvl="2">
              <a:buFont typeface="Wingdings" panose="05000000000000000000" pitchFamily="2" charset="2"/>
              <a:buChar char="ü"/>
            </a:pPr>
            <a:r>
              <a:rPr lang="fr-FR" sz="1400" i="1" dirty="0" smtClean="0">
                <a:solidFill>
                  <a:srgbClr val="92D050"/>
                </a:solidFill>
              </a:rPr>
              <a:t>Utilisation de pince coupante à bras long</a:t>
            </a:r>
          </a:p>
          <a:p>
            <a:pPr marL="377100" lvl="1" indent="0">
              <a:buNone/>
            </a:pPr>
            <a:endParaRPr lang="fr-FR" b="1" dirty="0"/>
          </a:p>
          <a:p>
            <a:pPr marL="377100" lvl="1" indent="0">
              <a:buNone/>
            </a:pPr>
            <a:r>
              <a:rPr lang="fr-FR" b="1" dirty="0" smtClean="0"/>
              <a:t>Terme source :</a:t>
            </a:r>
          </a:p>
          <a:p>
            <a:pPr marL="1062900" lvl="2">
              <a:buFont typeface="Wingdings" panose="05000000000000000000" pitchFamily="2" charset="2"/>
              <a:buChar char="ü"/>
            </a:pPr>
            <a:r>
              <a:rPr lang="fr-FR" sz="1400" i="1" dirty="0" smtClean="0"/>
              <a:t>Diminution des termes sources mais non quantifiable</a:t>
            </a:r>
            <a:endParaRPr lang="fr-FR" sz="1400" i="1" dirty="0"/>
          </a:p>
          <a:p>
            <a:pPr marL="377100" lvl="1" indent="0">
              <a:buFont typeface="Arial" panose="020B0604020202020204" pitchFamily="34" charset="0"/>
              <a:buNone/>
            </a:pPr>
            <a:endParaRPr lang="fr-FR" i="1" dirty="0" smtClean="0"/>
          </a:p>
          <a:p>
            <a:pPr marL="377100" lvl="1" indent="0">
              <a:buFont typeface="Arial" panose="020B0604020202020204" pitchFamily="34" charset="0"/>
              <a:buNone/>
            </a:pPr>
            <a:r>
              <a:rPr lang="fr-FR" i="1" dirty="0" smtClean="0"/>
              <a:t>	</a:t>
            </a:r>
          </a:p>
          <a:p>
            <a:pPr marL="720000" lvl="1" indent="-34290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1691550" lvl="4" indent="0">
              <a:buFont typeface="Arial" panose="020B0604020202020204" pitchFamily="34" charset="0"/>
              <a:buNone/>
            </a:pPr>
            <a:endParaRPr lang="fr-FR" sz="900" dirty="0" smtClean="0"/>
          </a:p>
          <a:p>
            <a:pPr marL="377100" lvl="1" indent="0">
              <a:buFont typeface="Arial" panose="020B0604020202020204" pitchFamily="34" charset="0"/>
              <a:buNone/>
            </a:pPr>
            <a:endParaRPr lang="fr-FR" sz="1100" dirty="0" smtClean="0"/>
          </a:p>
          <a:p>
            <a:pPr marL="377100" lvl="1" indent="0">
              <a:buFont typeface="Arial" panose="020B0604020202020204" pitchFamily="34" charset="0"/>
              <a:buNone/>
            </a:pPr>
            <a:endParaRPr lang="fr-FR" sz="1000" dirty="0" smtClean="0"/>
          </a:p>
          <a:p>
            <a:pPr lvl="1" indent="-365850">
              <a:buFont typeface="Arial" panose="020B0604020202020204" pitchFamily="34" charset="0"/>
              <a:buChar char="•"/>
            </a:pPr>
            <a:endParaRPr lang="fr-FR" sz="1100" dirty="0" smtClean="0"/>
          </a:p>
        </p:txBody>
      </p:sp>
      <p:grpSp>
        <p:nvGrpSpPr>
          <p:cNvPr id="22" name="Groupe 21"/>
          <p:cNvGrpSpPr/>
          <p:nvPr/>
        </p:nvGrpSpPr>
        <p:grpSpPr>
          <a:xfrm>
            <a:off x="5223510" y="3182301"/>
            <a:ext cx="3802380" cy="1964054"/>
            <a:chOff x="0" y="0"/>
            <a:chExt cx="3802380" cy="1964267"/>
          </a:xfrm>
        </p:grpSpPr>
        <p:sp>
          <p:nvSpPr>
            <p:cNvPr id="23" name="Rectangle 22"/>
            <p:cNvSpPr/>
            <p:nvPr/>
          </p:nvSpPr>
          <p:spPr>
            <a:xfrm>
              <a:off x="1930400" y="1490134"/>
              <a:ext cx="1871980" cy="28765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10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Mur de briques de baryte</a:t>
              </a:r>
              <a:endParaRPr lang="fr-FR" sz="1100">
                <a:solidFill>
                  <a:srgbClr val="1F497D"/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930400" y="668867"/>
              <a:ext cx="1871980" cy="28765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100" dirty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Tuyauteries à découper</a:t>
              </a:r>
              <a:endParaRPr lang="fr-FR" sz="1100" dirty="0">
                <a:solidFill>
                  <a:srgbClr val="1F497D"/>
                </a:solidFill>
                <a:effectLst/>
                <a:ea typeface="Times New Roman"/>
                <a:cs typeface="Times New Roman"/>
              </a:endParaRPr>
            </a:p>
          </p:txBody>
        </p:sp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97000" cy="1964267"/>
            </a:xfrm>
            <a:prstGeom prst="rect">
              <a:avLst/>
            </a:prstGeom>
          </p:spPr>
        </p:pic>
        <p:cxnSp>
          <p:nvCxnSpPr>
            <p:cNvPr id="32" name="Connecteur droit avec flèche 31"/>
            <p:cNvCxnSpPr/>
            <p:nvPr/>
          </p:nvCxnSpPr>
          <p:spPr>
            <a:xfrm flipH="1">
              <a:off x="1371600" y="804334"/>
              <a:ext cx="558800" cy="414866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 flipH="1">
              <a:off x="685800" y="1642534"/>
              <a:ext cx="1244600" cy="59267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10" y="815553"/>
            <a:ext cx="2391406" cy="24931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23510" y="3466260"/>
            <a:ext cx="3730983" cy="145539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36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DB9F-DE6D-4000-BBE4-880B0F93C86F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ETUDES DE POSTE &amp; PREVISIONNELS DOSIMETRIQUES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41695" y="362528"/>
            <a:ext cx="9156866" cy="3964792"/>
          </a:xfrm>
        </p:spPr>
        <p:txBody>
          <a:bodyPr/>
          <a:lstStyle/>
          <a:p>
            <a:pPr algn="ctr"/>
            <a:r>
              <a:rPr lang="fr-FR" sz="2000" b="1" dirty="0" smtClean="0"/>
              <a:t>ORGANISATION DE LA RADIOPROTECTION</a:t>
            </a:r>
          </a:p>
          <a:p>
            <a:endParaRPr lang="fr-FR" sz="1600" dirty="0" smtClean="0"/>
          </a:p>
          <a:p>
            <a:pPr marL="1691550" lvl="4" indent="0">
              <a:buNone/>
            </a:pPr>
            <a:endParaRPr lang="fr-FR" sz="900" dirty="0" smtClean="0"/>
          </a:p>
          <a:p>
            <a:pPr marL="377100" lvl="1" indent="0">
              <a:buNone/>
            </a:pPr>
            <a:endParaRPr lang="fr-FR" sz="1100" dirty="0" smtClean="0"/>
          </a:p>
          <a:p>
            <a:pPr marL="377100" lvl="1" indent="0">
              <a:buNone/>
            </a:pPr>
            <a:endParaRPr lang="fr-FR" sz="1000" dirty="0"/>
          </a:p>
          <a:p>
            <a:pPr lvl="1" indent="-365850">
              <a:buFont typeface="Arial" panose="020B0604020202020204" pitchFamily="34" charset="0"/>
              <a:buChar char="•"/>
            </a:pPr>
            <a:endParaRPr lang="fr-FR" sz="1100" dirty="0" smtClean="0"/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263615" y="568268"/>
            <a:ext cx="9156866" cy="48190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600" dirty="0" smtClean="0"/>
          </a:p>
          <a:p>
            <a:pPr marL="662850" lvl="1">
              <a:buFont typeface="Wingdings" panose="05000000000000000000" pitchFamily="2" charset="2"/>
              <a:buChar char="Ø"/>
            </a:pPr>
            <a:r>
              <a:rPr lang="fr-FR" dirty="0" smtClean="0"/>
              <a:t>Intervention sous DIMR de niveau 2</a:t>
            </a:r>
          </a:p>
          <a:p>
            <a:pPr marL="662850" lvl="1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662850" lvl="1">
              <a:buFont typeface="Wingdings" panose="05000000000000000000" pitchFamily="2" charset="2"/>
              <a:buChar char="Ø"/>
            </a:pPr>
            <a:r>
              <a:rPr lang="fr-FR" dirty="0" smtClean="0"/>
              <a:t>Zonage radiologique :</a:t>
            </a:r>
          </a:p>
          <a:p>
            <a:pPr marL="377100" lvl="1" indent="0">
              <a:buNone/>
            </a:pPr>
            <a:r>
              <a:rPr lang="fr-FR" dirty="0"/>
              <a:t>	 </a:t>
            </a:r>
            <a:r>
              <a:rPr lang="fr-FR" dirty="0" smtClean="0"/>
              <a:t>            Zone contrôlée JAUNE </a:t>
            </a:r>
          </a:p>
          <a:p>
            <a:pPr marL="834300" lvl="2" indent="0">
              <a:buNone/>
            </a:pPr>
            <a:r>
              <a:rPr lang="fr-FR" sz="1600" dirty="0" smtClean="0">
                <a:solidFill>
                  <a:srgbClr val="C00000"/>
                </a:solidFill>
              </a:rPr>
              <a:t>	</a:t>
            </a:r>
          </a:p>
          <a:p>
            <a:pPr marL="834300" lvl="2" indent="0">
              <a:buNone/>
            </a:pPr>
            <a:r>
              <a:rPr lang="fr-FR" sz="1600" dirty="0" smtClean="0">
                <a:solidFill>
                  <a:srgbClr val="C00000"/>
                </a:solidFill>
              </a:rPr>
              <a:t>    Ouverture des briques du carneau </a:t>
            </a:r>
          </a:p>
          <a:p>
            <a:pPr marL="834300" lvl="2" indent="0">
              <a:buNone/>
            </a:pPr>
            <a:endParaRPr lang="fr-FR" sz="1600" dirty="0">
              <a:solidFill>
                <a:srgbClr val="C00000"/>
              </a:solidFill>
            </a:endParaRPr>
          </a:p>
          <a:p>
            <a:pPr marL="377100" lvl="1" indent="0">
              <a:buNone/>
            </a:pPr>
            <a:r>
              <a:rPr lang="fr-FR" dirty="0"/>
              <a:t> </a:t>
            </a:r>
            <a:r>
              <a:rPr lang="fr-FR" dirty="0" smtClean="0"/>
              <a:t>       Surclassement en zone contrôlée ORANGE</a:t>
            </a:r>
          </a:p>
          <a:p>
            <a:pPr marL="377100" lvl="1" indent="0">
              <a:buNone/>
            </a:pPr>
            <a:endParaRPr lang="fr-FR" sz="1400" i="1" dirty="0">
              <a:solidFill>
                <a:srgbClr val="00B050"/>
              </a:solidFill>
            </a:endParaRPr>
          </a:p>
          <a:p>
            <a:pPr marL="662850" lvl="1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2"/>
                </a:solidFill>
              </a:rPr>
              <a:t>Suivi de la dosimétrie :</a:t>
            </a:r>
          </a:p>
          <a:p>
            <a:pPr marL="377100" lvl="1" indent="0">
              <a:buFont typeface="Arial" panose="020B0604020202020204" pitchFamily="34" charset="0"/>
              <a:buNone/>
            </a:pPr>
            <a:endParaRPr lang="fr-FR" i="1" dirty="0"/>
          </a:p>
          <a:p>
            <a:pPr marL="377100" lvl="1" indent="0">
              <a:buFont typeface="Arial" panose="020B0604020202020204" pitchFamily="34" charset="0"/>
              <a:buNone/>
            </a:pPr>
            <a:endParaRPr lang="fr-FR" i="1" dirty="0" smtClean="0"/>
          </a:p>
          <a:p>
            <a:pPr marL="377100" lvl="1" indent="0">
              <a:buFont typeface="Arial" panose="020B0604020202020204" pitchFamily="34" charset="0"/>
              <a:buNone/>
            </a:pPr>
            <a:r>
              <a:rPr lang="fr-FR" i="1" dirty="0" smtClean="0"/>
              <a:t>	</a:t>
            </a:r>
          </a:p>
          <a:p>
            <a:pPr marL="377100" lvl="1" indent="0">
              <a:buFont typeface="Arial" panose="020B0604020202020204" pitchFamily="34" charset="0"/>
              <a:buNone/>
            </a:pPr>
            <a:endParaRPr lang="fr-FR" sz="800" i="1" dirty="0" smtClean="0"/>
          </a:p>
          <a:p>
            <a:pPr marL="377100" lvl="1" indent="0">
              <a:buFont typeface="Arial" panose="020B0604020202020204" pitchFamily="34" charset="0"/>
              <a:buNone/>
            </a:pPr>
            <a:r>
              <a:rPr lang="fr-FR" sz="1400" i="1" dirty="0" smtClean="0"/>
              <a:t>     Bague FLi LANDAUER	                 Montre dosimètre APVL	                     Dosimètre Visio LANDAUER	</a:t>
            </a:r>
          </a:p>
          <a:p>
            <a:pPr marL="720000" lvl="1" indent="-34290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1691550" lvl="4" indent="0">
              <a:buFont typeface="Arial" panose="020B0604020202020204" pitchFamily="34" charset="0"/>
              <a:buNone/>
            </a:pPr>
            <a:endParaRPr lang="fr-FR" sz="900" dirty="0" smtClean="0"/>
          </a:p>
          <a:p>
            <a:pPr marL="377100" lvl="1" indent="0">
              <a:buFont typeface="Arial" panose="020B0604020202020204" pitchFamily="34" charset="0"/>
              <a:buNone/>
            </a:pPr>
            <a:endParaRPr lang="fr-FR" sz="1100" dirty="0" smtClean="0"/>
          </a:p>
          <a:p>
            <a:pPr marL="377100" lvl="1" indent="0">
              <a:buFont typeface="Arial" panose="020B0604020202020204" pitchFamily="34" charset="0"/>
              <a:buNone/>
            </a:pPr>
            <a:endParaRPr lang="fr-FR" sz="1000" dirty="0" smtClean="0"/>
          </a:p>
          <a:p>
            <a:pPr lvl="1" indent="-365850">
              <a:buFont typeface="Arial" panose="020B0604020202020204" pitchFamily="34" charset="0"/>
              <a:buChar char="•"/>
            </a:pPr>
            <a:endParaRPr lang="fr-FR" sz="1100" dirty="0" smtClean="0"/>
          </a:p>
        </p:txBody>
      </p:sp>
      <p:sp>
        <p:nvSpPr>
          <p:cNvPr id="8" name="Chevron 7"/>
          <p:cNvSpPr/>
          <p:nvPr/>
        </p:nvSpPr>
        <p:spPr>
          <a:xfrm>
            <a:off x="6557010" y="2160270"/>
            <a:ext cx="288000" cy="288000"/>
          </a:xfrm>
          <a:prstGeom prst="chevron">
            <a:avLst/>
          </a:prstGeom>
          <a:solidFill>
            <a:schemeClr val="tx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Flèche vers le bas 9"/>
          <p:cNvSpPr/>
          <p:nvPr/>
        </p:nvSpPr>
        <p:spPr>
          <a:xfrm>
            <a:off x="2697480" y="2053590"/>
            <a:ext cx="167640" cy="228600"/>
          </a:xfrm>
          <a:prstGeom prst="downArrow">
            <a:avLst/>
          </a:prstGeom>
          <a:solidFill>
            <a:schemeClr val="tx2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vers le bas 19"/>
          <p:cNvSpPr/>
          <p:nvPr/>
        </p:nvSpPr>
        <p:spPr>
          <a:xfrm>
            <a:off x="2697480" y="2655570"/>
            <a:ext cx="167640" cy="228600"/>
          </a:xfrm>
          <a:prstGeom prst="downArrow">
            <a:avLst/>
          </a:prstGeom>
          <a:solidFill>
            <a:schemeClr val="tx2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/>
          <p:cNvPicPr/>
          <p:nvPr/>
        </p:nvPicPr>
        <p:blipFill rotWithShape="1">
          <a:blip r:embed="rId3">
            <a:clrChange>
              <a:clrFrom>
                <a:srgbClr val="DCDDDE"/>
              </a:clrFrom>
              <a:clrTo>
                <a:srgbClr val="DCDDDE">
                  <a:alpha val="0"/>
                </a:srgbClr>
              </a:clrTo>
            </a:clrChange>
          </a:blip>
          <a:srcRect l="82186" t="38136" r="7590" b="18644"/>
          <a:stretch/>
        </p:blipFill>
        <p:spPr bwMode="auto">
          <a:xfrm>
            <a:off x="4130675" y="3419711"/>
            <a:ext cx="1008000" cy="12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hevron 13"/>
          <p:cNvSpPr/>
          <p:nvPr/>
        </p:nvSpPr>
        <p:spPr>
          <a:xfrm>
            <a:off x="6777990" y="2160270"/>
            <a:ext cx="288000" cy="288000"/>
          </a:xfrm>
          <a:prstGeom prst="chevron">
            <a:avLst/>
          </a:prstGeom>
          <a:solidFill>
            <a:schemeClr val="tx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6998190" y="2163300"/>
            <a:ext cx="288000" cy="288000"/>
          </a:xfrm>
          <a:prstGeom prst="chevron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6568" y="1709529"/>
            <a:ext cx="1042416" cy="118948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485144" y="1709529"/>
            <a:ext cx="1042416" cy="118948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196340" y="3887567"/>
            <a:ext cx="1008000" cy="869711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975330" y="3718560"/>
            <a:ext cx="1260000" cy="107526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7438115" y="881760"/>
            <a:ext cx="1455420" cy="2880000"/>
          </a:xfrm>
          <a:prstGeom prst="rect">
            <a:avLst/>
          </a:prstGeom>
          <a:blipFill>
            <a:blip r:embed="rId9"/>
            <a:srcRect/>
            <a:stretch>
              <a:fillRect l="-79261" r="-68088"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5139455" y="891416"/>
            <a:ext cx="1260000" cy="2880000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269602" y="571500"/>
            <a:ext cx="9156866" cy="12877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600" dirty="0" smtClean="0"/>
          </a:p>
          <a:p>
            <a:pPr marL="662850" lvl="1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662850" lvl="1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662850" lvl="1">
              <a:buFont typeface="Wingdings" panose="05000000000000000000" pitchFamily="2" charset="2"/>
              <a:buChar char="Ø"/>
            </a:pPr>
            <a:r>
              <a:rPr lang="fr-FR" dirty="0" smtClean="0"/>
              <a:t>Tenue d’intervention :</a:t>
            </a:r>
          </a:p>
          <a:p>
            <a:pPr marL="377100" lvl="1" indent="0">
              <a:buNone/>
            </a:pPr>
            <a:r>
              <a:rPr lang="fr-FR" dirty="0"/>
              <a:t>	</a:t>
            </a:r>
            <a:endParaRPr lang="fr-FR" i="1" dirty="0"/>
          </a:p>
          <a:p>
            <a:pPr marL="377100" lvl="1" indent="0">
              <a:buFont typeface="Arial" panose="020B0604020202020204" pitchFamily="34" charset="0"/>
              <a:buNone/>
            </a:pPr>
            <a:endParaRPr lang="fr-FR" i="1" dirty="0" smtClean="0"/>
          </a:p>
          <a:p>
            <a:pPr marL="377100" lvl="1" indent="0">
              <a:buFont typeface="Arial" panose="020B0604020202020204" pitchFamily="34" charset="0"/>
              <a:buNone/>
            </a:pPr>
            <a:r>
              <a:rPr lang="fr-FR" i="1" dirty="0" smtClean="0"/>
              <a:t>	</a:t>
            </a:r>
          </a:p>
          <a:p>
            <a:pPr marL="377100" lvl="1" indent="0">
              <a:buFont typeface="Arial" panose="020B0604020202020204" pitchFamily="34" charset="0"/>
              <a:buNone/>
            </a:pPr>
            <a:endParaRPr lang="fr-FR" sz="800" i="1" dirty="0" smtClean="0"/>
          </a:p>
          <a:p>
            <a:pPr marL="377100" lvl="1" indent="0">
              <a:buFont typeface="Arial" panose="020B0604020202020204" pitchFamily="34" charset="0"/>
              <a:buNone/>
            </a:pPr>
            <a:r>
              <a:rPr lang="fr-FR" sz="1400" i="1" dirty="0" smtClean="0"/>
              <a:t>	</a:t>
            </a:r>
          </a:p>
          <a:p>
            <a:pPr marL="720000" lvl="1" indent="-34290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1691550" lvl="4" indent="0">
              <a:buFont typeface="Arial" panose="020B0604020202020204" pitchFamily="34" charset="0"/>
              <a:buNone/>
            </a:pPr>
            <a:endParaRPr lang="fr-FR" sz="900" dirty="0" smtClean="0"/>
          </a:p>
          <a:p>
            <a:pPr marL="377100" lvl="1" indent="0">
              <a:buFont typeface="Arial" panose="020B0604020202020204" pitchFamily="34" charset="0"/>
              <a:buNone/>
            </a:pPr>
            <a:endParaRPr lang="fr-FR" sz="1100" dirty="0" smtClean="0"/>
          </a:p>
          <a:p>
            <a:pPr marL="377100" lvl="1" indent="0">
              <a:buFont typeface="Arial" panose="020B0604020202020204" pitchFamily="34" charset="0"/>
              <a:buNone/>
            </a:pPr>
            <a:endParaRPr lang="fr-FR" sz="1000" dirty="0" smtClean="0"/>
          </a:p>
          <a:p>
            <a:pPr lvl="1" indent="-365850">
              <a:buFont typeface="Arial" panose="020B0604020202020204" pitchFamily="34" charset="0"/>
              <a:buChar char="•"/>
            </a:pPr>
            <a:endParaRPr lang="fr-FR" sz="1100" dirty="0" smtClean="0"/>
          </a:p>
        </p:txBody>
      </p:sp>
    </p:spTree>
    <p:extLst>
      <p:ext uri="{BB962C8B-B14F-4D97-AF65-F5344CB8AC3E}">
        <p14:creationId xmlns:p14="http://schemas.microsoft.com/office/powerpoint/2010/main" val="16816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10" grpId="0" animBg="1"/>
      <p:bldP spid="20" grpId="0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1" grpId="0" animBg="1"/>
      <p:bldP spid="16" grpId="0" animBg="1"/>
      <p:bldP spid="6" grpId="0" animBg="1"/>
      <p:bldP spid="7" grpId="0" animBg="1"/>
      <p:bldP spid="2" grpId="0" animBg="1"/>
      <p:bldP spid="2" grpId="1" animBg="1"/>
      <p:bldP spid="3" grpId="0" animBg="1"/>
      <p:bldP spid="3" grpId="1" animBg="1"/>
      <p:bldP spid="18" grpId="0"/>
      <p:bldP spid="1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pour une image  1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22"/>
          <a:stretch/>
        </p:blipFill>
        <p:spPr>
          <a:xfrm>
            <a:off x="453153" y="204277"/>
            <a:ext cx="8546067" cy="4795907"/>
          </a:xfrm>
          <a:solidFill>
            <a:srgbClr val="003871">
              <a:alpha val="0"/>
            </a:srgbClr>
          </a:solidFill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36320" y="2097977"/>
            <a:ext cx="4297680" cy="1754326"/>
          </a:xfrm>
        </p:spPr>
        <p:txBody>
          <a:bodyPr/>
          <a:lstStyle/>
          <a:p>
            <a:r>
              <a:rPr lang="fr-FR" dirty="0" smtClean="0"/>
              <a:t>REALISATION DES OPERATIONS DE DEMANTELEMENT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PARTIE </a:t>
            </a:r>
            <a:r>
              <a:rPr lang="fr-FR" dirty="0"/>
              <a:t>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DB9F-DE6D-4000-BBE4-880B0F93C86F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REALISATION DES OPERATIONS DE DEMANTELEMENT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3855529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DB9F-DE6D-4000-BBE4-880B0F93C86F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REALISATION DES OPERATIONS DE DEMANTELEMENT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535161" y="111828"/>
            <a:ext cx="8460001" cy="1809172"/>
          </a:xfrm>
        </p:spPr>
        <p:txBody>
          <a:bodyPr/>
          <a:lstStyle/>
          <a:p>
            <a:pPr algn="ctr"/>
            <a:r>
              <a:rPr lang="fr-FR" sz="2000" b="1" dirty="0" smtClean="0"/>
              <a:t>REALISATION DES OPERATIONS DE DEM</a:t>
            </a:r>
          </a:p>
          <a:p>
            <a:endParaRPr lang="fr-FR" sz="1200" b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9599" y="1201248"/>
            <a:ext cx="4320000" cy="324000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46136" y="1201250"/>
            <a:ext cx="4320000" cy="32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7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DB9F-DE6D-4000-BBE4-880B0F93C86F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REALISATION DES OPERATIONS DE DEMANTELEMENT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67" y="946595"/>
            <a:ext cx="5040000" cy="378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61404" y="1414595"/>
            <a:ext cx="3744000" cy="2808000"/>
          </a:xfrm>
          <a:prstGeom prst="rect">
            <a:avLst/>
          </a:prstGeom>
        </p:spPr>
      </p:pic>
      <p:sp>
        <p:nvSpPr>
          <p:cNvPr id="13" name="Espace réservé du contenu 2"/>
          <p:cNvSpPr txBox="1">
            <a:spLocks/>
          </p:cNvSpPr>
          <p:nvPr/>
        </p:nvSpPr>
        <p:spPr>
          <a:xfrm>
            <a:off x="535161" y="111828"/>
            <a:ext cx="8460001" cy="18091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smtClean="0"/>
              <a:t>REALISATION DES OPERATIONS DE DEM</a:t>
            </a:r>
          </a:p>
          <a:p>
            <a:endParaRPr lang="fr-FR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73916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DB9F-DE6D-4000-BBE4-880B0F93C86F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REALISATION DES OPERATIONS DE DEMANTELEMENT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974" y="599678"/>
            <a:ext cx="5081433" cy="2858306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431442" y="3382652"/>
            <a:ext cx="8712557" cy="10477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550" lvl="4" indent="0">
              <a:buFont typeface="Arial" panose="020B0604020202020204" pitchFamily="34" charset="0"/>
              <a:buNone/>
            </a:pPr>
            <a:endParaRPr lang="fr-FR" sz="1200" dirty="0">
              <a:sym typeface="Wingdings" panose="05000000000000000000" pitchFamily="2" charset="2"/>
            </a:endParaRPr>
          </a:p>
          <a:p>
            <a:pPr indent="-365850">
              <a:buFont typeface="Wingdings" panose="05000000000000000000" pitchFamily="2" charset="2"/>
              <a:buChar char="Ø"/>
            </a:pPr>
            <a:r>
              <a:rPr lang="fr-FR" sz="1400" dirty="0" smtClean="0">
                <a:sym typeface="Wingdings" panose="05000000000000000000" pitchFamily="2" charset="2"/>
              </a:rPr>
              <a:t>Premiers déchets évacués DeD &gt; 10 mSv/h au contact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>
                <a:sym typeface="Wingdings" panose="05000000000000000000" pitchFamily="2" charset="2"/>
              </a:rPr>
              <a:t>  Recherche des points chauds, évacuation des cruchons et déchets non irradiants</a:t>
            </a:r>
          </a:p>
          <a:p>
            <a:pPr indent="-365850">
              <a:buFont typeface="Wingdings" panose="05000000000000000000" pitchFamily="2" charset="2"/>
              <a:buChar char="Ø"/>
            </a:pPr>
            <a:r>
              <a:rPr lang="fr-FR" sz="1400" dirty="0" smtClean="0">
                <a:sym typeface="Wingdings" panose="05000000000000000000" pitchFamily="2" charset="2"/>
              </a:rPr>
              <a:t>Retrait d’un lèche frite, accumulation de résidus, frottis  DeD au pseudo contact </a:t>
            </a:r>
            <a:r>
              <a:rPr lang="fr-FR" sz="1400" b="1" dirty="0" smtClean="0">
                <a:sym typeface="Wingdings" panose="05000000000000000000" pitchFamily="2" charset="2"/>
              </a:rPr>
              <a:t>280 mSv/h !</a:t>
            </a:r>
          </a:p>
          <a:p>
            <a:pPr indent="-365850" algn="ctr"/>
            <a:endParaRPr lang="fr-FR" sz="700" b="1" dirty="0" smtClean="0">
              <a:sym typeface="Wingdings" panose="05000000000000000000" pitchFamily="2" charset="2"/>
            </a:endParaRPr>
          </a:p>
          <a:p>
            <a:pPr indent="-365850" algn="ctr"/>
            <a:r>
              <a:rPr lang="fr-FR" sz="16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Les points chauds des bancs PE : résidus d’exploitation (coulure, fuite, renversement…) </a:t>
            </a:r>
          </a:p>
          <a:p>
            <a:pPr indent="-365850"/>
            <a:endParaRPr lang="fr-FR" sz="1800" dirty="0" smtClean="0"/>
          </a:p>
          <a:p>
            <a:pPr marL="377100" lvl="1" indent="0">
              <a:buFont typeface="Arial" panose="020B0604020202020204" pitchFamily="34" charset="0"/>
              <a:buNone/>
            </a:pPr>
            <a:endParaRPr lang="fr-FR" sz="1100" dirty="0" smtClean="0"/>
          </a:p>
          <a:p>
            <a:pPr marL="377100" lvl="1" indent="0">
              <a:buFont typeface="Arial" panose="020B0604020202020204" pitchFamily="34" charset="0"/>
              <a:buNone/>
            </a:pPr>
            <a:endParaRPr lang="fr-FR" sz="1000" dirty="0" smtClean="0"/>
          </a:p>
          <a:p>
            <a:pPr lvl="1" indent="-365850">
              <a:buFont typeface="Arial" panose="020B0604020202020204" pitchFamily="34" charset="0"/>
              <a:buChar char="•"/>
            </a:pPr>
            <a:endParaRPr lang="fr-FR" sz="1100" dirty="0" smtClean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535161" y="111828"/>
            <a:ext cx="8460001" cy="18091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 smtClean="0"/>
              <a:t>REALISATION DES OPERATIONS DE DEM</a:t>
            </a:r>
          </a:p>
          <a:p>
            <a:endParaRPr lang="fr-FR" sz="1200" b="1" dirty="0" smtClean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31442" y="1254270"/>
            <a:ext cx="2824918" cy="18091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87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 smtClean="0"/>
              <a:t>Evacuation et conditionnement du banc PE 1</a:t>
            </a:r>
          </a:p>
          <a:p>
            <a:pPr algn="ctr"/>
            <a:endParaRPr lang="fr-FR" sz="1600" b="1" dirty="0" smtClean="0"/>
          </a:p>
          <a:p>
            <a:pPr algn="ctr"/>
            <a:r>
              <a:rPr lang="fr-FR" sz="1600" b="1" dirty="0" smtClean="0"/>
              <a:t>Début des opérations sur </a:t>
            </a:r>
          </a:p>
          <a:p>
            <a:pPr algn="ctr"/>
            <a:r>
              <a:rPr lang="fr-FR" sz="1600" b="1" dirty="0" smtClean="0"/>
              <a:t>banc PE 2</a:t>
            </a:r>
          </a:p>
          <a:p>
            <a:endParaRPr lang="fr-FR" sz="1050" b="1" dirty="0" smtClean="0"/>
          </a:p>
        </p:txBody>
      </p:sp>
    </p:spTree>
    <p:extLst>
      <p:ext uri="{BB962C8B-B14F-4D97-AF65-F5344CB8AC3E}">
        <p14:creationId xmlns:p14="http://schemas.microsoft.com/office/powerpoint/2010/main" val="218736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DB9F-DE6D-4000-BBE4-880B0F93C86F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REALISATION DES OPERATIONS DE DEMANTELEMENT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535161" y="240608"/>
            <a:ext cx="8460001" cy="1809172"/>
          </a:xfrm>
        </p:spPr>
        <p:txBody>
          <a:bodyPr/>
          <a:lstStyle/>
          <a:p>
            <a:pPr algn="ctr"/>
            <a:r>
              <a:rPr lang="fr-FR" sz="2000" b="1" dirty="0" smtClean="0"/>
              <a:t>REALISATION DES OPERATIONS DE DEM</a:t>
            </a:r>
          </a:p>
          <a:p>
            <a:endParaRPr lang="fr-FR" sz="1200" b="1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6787" y="1277268"/>
            <a:ext cx="4099613" cy="307471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111" y="764816"/>
            <a:ext cx="3068604" cy="409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DB9F-DE6D-4000-BBE4-880B0F93C86F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3"/>
          </p:nvPr>
        </p:nvSpPr>
        <p:spPr>
          <a:xfrm>
            <a:off x="1554702" y="694092"/>
            <a:ext cx="723992" cy="175715"/>
          </a:xfrm>
        </p:spPr>
        <p:txBody>
          <a:bodyPr>
            <a:noAutofit/>
          </a:bodyPr>
          <a:lstStyle/>
          <a:p>
            <a:r>
              <a:rPr lang="fr-FR" sz="900" dirty="0" smtClean="0"/>
              <a:t>PARTIE 1</a:t>
            </a:r>
            <a:endParaRPr lang="fr-FR" sz="9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Présentation du périmètre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5"/>
          </p:nvPr>
        </p:nvSpPr>
        <p:spPr>
          <a:xfrm>
            <a:off x="1554702" y="1676178"/>
            <a:ext cx="723992" cy="175715"/>
          </a:xfrm>
        </p:spPr>
        <p:txBody>
          <a:bodyPr>
            <a:noAutofit/>
          </a:bodyPr>
          <a:lstStyle/>
          <a:p>
            <a:r>
              <a:rPr lang="fr-FR" sz="900" dirty="0" smtClean="0"/>
              <a:t>PARTIE 2</a:t>
            </a:r>
            <a:endParaRPr lang="fr-FR" sz="9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Analyse de risque &amp; étude de poste</a:t>
            </a:r>
            <a:endParaRPr lang="fr-FR" dirty="0"/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7"/>
          </p:nvPr>
        </p:nvSpPr>
        <p:spPr>
          <a:xfrm>
            <a:off x="1554702" y="2658264"/>
            <a:ext cx="723992" cy="175715"/>
          </a:xfrm>
        </p:spPr>
        <p:txBody>
          <a:bodyPr>
            <a:noAutofit/>
          </a:bodyPr>
          <a:lstStyle/>
          <a:p>
            <a:r>
              <a:rPr lang="fr-FR" sz="900" dirty="0" smtClean="0"/>
              <a:t>PARTIE 3</a:t>
            </a:r>
            <a:endParaRPr lang="fr-FR" sz="90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smtClean="0"/>
              <a:t>Réalisation des opérations</a:t>
            </a:r>
            <a:endParaRPr lang="fr-FR" dirty="0"/>
          </a:p>
          <a:p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 smtClean="0"/>
              <a:t>Bilan dosimétrique &amp; REX</a:t>
            </a:r>
            <a:endParaRPr lang="fr-FR" dirty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idx="17"/>
          </p:nvPr>
        </p:nvSpPr>
        <p:spPr>
          <a:xfrm>
            <a:off x="1555798" y="3646070"/>
            <a:ext cx="723992" cy="175715"/>
          </a:xfrm>
        </p:spPr>
        <p:txBody>
          <a:bodyPr>
            <a:noAutofit/>
          </a:bodyPr>
          <a:lstStyle/>
          <a:p>
            <a:r>
              <a:rPr lang="fr-FR" sz="900" dirty="0" smtClean="0"/>
              <a:t>PARTIE 4 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7878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DB9F-DE6D-4000-BBE4-880B0F93C86F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REALISATION DES OPERATIONS DE DEMANTELEMENT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535161" y="240608"/>
            <a:ext cx="8460001" cy="1809172"/>
          </a:xfrm>
        </p:spPr>
        <p:txBody>
          <a:bodyPr/>
          <a:lstStyle/>
          <a:p>
            <a:pPr algn="ctr"/>
            <a:r>
              <a:rPr lang="fr-FR" sz="2000" b="1" dirty="0" smtClean="0"/>
              <a:t>REALISATION DES OPERATIONS DE DEM</a:t>
            </a:r>
          </a:p>
          <a:p>
            <a:endParaRPr lang="fr-FR" sz="1200" b="1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5" y="1191294"/>
            <a:ext cx="4153437" cy="311507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14" y="1191294"/>
            <a:ext cx="4153437" cy="311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DB9F-DE6D-4000-BBE4-880B0F93C86F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REALISATION DES OPERATIONS DE DEMANTELEMENT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535161" y="240608"/>
            <a:ext cx="8460001" cy="1809172"/>
          </a:xfrm>
        </p:spPr>
        <p:txBody>
          <a:bodyPr/>
          <a:lstStyle/>
          <a:p>
            <a:pPr algn="ctr"/>
            <a:r>
              <a:rPr lang="fr-FR" sz="2000" b="1" dirty="0" smtClean="0"/>
              <a:t>REALISATION DES OPERATIONS DE DEM</a:t>
            </a:r>
          </a:p>
          <a:p>
            <a:endParaRPr lang="fr-FR" sz="1200" b="1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5790" y="1383369"/>
            <a:ext cx="4104000" cy="307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5477" y="870369"/>
            <a:ext cx="3096000" cy="4104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Chevron 11"/>
          <p:cNvSpPr/>
          <p:nvPr/>
        </p:nvSpPr>
        <p:spPr>
          <a:xfrm>
            <a:off x="4167987" y="1623446"/>
            <a:ext cx="432000" cy="432000"/>
          </a:xfrm>
          <a:prstGeom prst="chevron">
            <a:avLst/>
          </a:prstGeom>
          <a:solidFill>
            <a:schemeClr val="tx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562820" y="1623446"/>
            <a:ext cx="432000" cy="432000"/>
          </a:xfrm>
          <a:prstGeom prst="chevron">
            <a:avLst/>
          </a:prstGeom>
          <a:solidFill>
            <a:schemeClr val="tx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4969751" y="1626476"/>
            <a:ext cx="432000" cy="432000"/>
          </a:xfrm>
          <a:prstGeom prst="chevron">
            <a:avLst/>
          </a:prstGeom>
          <a:solidFill>
            <a:schemeClr val="tx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657600" y="2249054"/>
            <a:ext cx="22409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mois plus </a:t>
            </a:r>
            <a:r>
              <a:rPr lang="fr-FR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tard</a:t>
            </a:r>
          </a:p>
          <a:p>
            <a:pPr algn="ctr"/>
            <a:endParaRPr lang="fr-FR" sz="1400" b="1" dirty="0">
              <a:solidFill>
                <a:srgbClr val="0038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200" b="1" dirty="0" smtClean="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2331 interventions</a:t>
            </a:r>
          </a:p>
          <a:p>
            <a:pPr algn="ctr"/>
            <a:endParaRPr lang="fr-FR" sz="1200" b="1" dirty="0">
              <a:solidFill>
                <a:srgbClr val="0038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 T de déchets évacués </a:t>
            </a:r>
          </a:p>
          <a:p>
            <a:pPr algn="ctr"/>
            <a:r>
              <a:rPr lang="fr-FR" sz="1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 T de Pb)</a:t>
            </a:r>
          </a:p>
          <a:p>
            <a:pPr algn="ctr"/>
            <a:endParaRPr lang="fr-FR" sz="1200" b="1" dirty="0">
              <a:solidFill>
                <a:srgbClr val="0038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200" b="1" dirty="0" smtClean="0">
                <a:solidFill>
                  <a:srgbClr val="0038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 évènement RP / Sécurité</a:t>
            </a:r>
          </a:p>
          <a:p>
            <a:pPr algn="ctr"/>
            <a:endParaRPr lang="fr-FR" sz="1400" b="1" dirty="0">
              <a:solidFill>
                <a:srgbClr val="0038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400" b="1" dirty="0">
              <a:solidFill>
                <a:srgbClr val="0038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7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12"/>
          <p:cNvPicPr preferRelativeResize="0"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7" t="88689" r="19084"/>
          <a:stretch/>
        </p:blipFill>
        <p:spPr>
          <a:xfrm>
            <a:off x="7658101" y="4437380"/>
            <a:ext cx="777600" cy="561600"/>
          </a:xfrm>
          <a:prstGeom prst="rect">
            <a:avLst/>
          </a:prstGeom>
          <a:solidFill>
            <a:srgbClr val="003871">
              <a:alpha val="0"/>
            </a:srgbClr>
          </a:solidFill>
        </p:spPr>
      </p:pic>
      <p:pic>
        <p:nvPicPr>
          <p:cNvPr id="13" name="Espace réservé pour une image  12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5" y="204277"/>
            <a:ext cx="7857124" cy="4795907"/>
          </a:xfrm>
          <a:solidFill>
            <a:srgbClr val="003871">
              <a:alpha val="0"/>
            </a:srgbClr>
          </a:solidFill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36320" y="2097977"/>
            <a:ext cx="4488180" cy="2308324"/>
          </a:xfrm>
        </p:spPr>
        <p:txBody>
          <a:bodyPr/>
          <a:lstStyle/>
          <a:p>
            <a:r>
              <a:rPr lang="fr-FR" dirty="0" smtClean="0"/>
              <a:t>BILAN DOSIMETRIQUE ET RETOUR D’EXPERIENCE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PARTIE 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DB9F-DE6D-4000-BBE4-880B0F93C86F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BILAN DOSIMETRIQUE ET RETOUR D’EXPERIENCE</a:t>
            </a:r>
            <a:endParaRPr lang="fr-FR" dirty="0"/>
          </a:p>
        </p:txBody>
      </p:sp>
      <p:pic>
        <p:nvPicPr>
          <p:cNvPr id="7" name="Espace réservé pour une image  12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0" r="-1173" b="11470"/>
          <a:stretch/>
        </p:blipFill>
        <p:spPr>
          <a:xfrm>
            <a:off x="8277628" y="204277"/>
            <a:ext cx="957600" cy="4253423"/>
          </a:xfrm>
          <a:custGeom>
            <a:avLst/>
            <a:gdLst>
              <a:gd name="connsiteX0" fmla="*/ 0 w 11431587"/>
              <a:gd name="connsiteY0" fmla="*/ 0 h 6480175"/>
              <a:gd name="connsiteX1" fmla="*/ 11431587 w 11431587"/>
              <a:gd name="connsiteY1" fmla="*/ 0 h 6480175"/>
              <a:gd name="connsiteX2" fmla="*/ 11431587 w 11431587"/>
              <a:gd name="connsiteY2" fmla="*/ 5746708 h 6480175"/>
              <a:gd name="connsiteX3" fmla="*/ 10683557 w 11431587"/>
              <a:gd name="connsiteY3" fmla="*/ 5746708 h 6480175"/>
              <a:gd name="connsiteX4" fmla="*/ 10683557 w 11431587"/>
              <a:gd name="connsiteY4" fmla="*/ 6480175 h 6480175"/>
              <a:gd name="connsiteX5" fmla="*/ 0 w 11431587"/>
              <a:gd name="connsiteY5" fmla="*/ 6480175 h 648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1587" h="6480175">
                <a:moveTo>
                  <a:pt x="0" y="0"/>
                </a:moveTo>
                <a:lnTo>
                  <a:pt x="11431587" y="0"/>
                </a:lnTo>
                <a:lnTo>
                  <a:pt x="11431587" y="5746708"/>
                </a:lnTo>
                <a:lnTo>
                  <a:pt x="10683557" y="5746708"/>
                </a:lnTo>
                <a:lnTo>
                  <a:pt x="10683557" y="6480175"/>
                </a:lnTo>
                <a:lnTo>
                  <a:pt x="0" y="6480175"/>
                </a:lnTo>
                <a:close/>
              </a:path>
            </a:pathLst>
          </a:custGeom>
          <a:solidFill>
            <a:srgbClr val="003871">
              <a:alpha val="0"/>
            </a:srgbClr>
          </a:solidFill>
        </p:spPr>
      </p:pic>
    </p:spTree>
    <p:extLst>
      <p:ext uri="{BB962C8B-B14F-4D97-AF65-F5344CB8AC3E}">
        <p14:creationId xmlns:p14="http://schemas.microsoft.com/office/powerpoint/2010/main" val="3356233796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DB9F-DE6D-4000-BBE4-880B0F93C86F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BILAN DOSIMETRIQUE ET RETOUR D’EXPERIENCE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535161" y="240608"/>
            <a:ext cx="8460001" cy="1809172"/>
          </a:xfrm>
        </p:spPr>
        <p:txBody>
          <a:bodyPr/>
          <a:lstStyle/>
          <a:p>
            <a:pPr algn="ctr"/>
            <a:r>
              <a:rPr lang="fr-FR" sz="2000" b="1" dirty="0" smtClean="0"/>
              <a:t>BILAN DOSIMETRIQUE - ORGANISME ENTIER</a:t>
            </a:r>
          </a:p>
          <a:p>
            <a:endParaRPr lang="fr-FR" sz="1200" b="1" dirty="0" smtClean="0"/>
          </a:p>
          <a:p>
            <a:r>
              <a:rPr lang="fr-FR" sz="1200" b="1" dirty="0" smtClean="0"/>
              <a:t>DCT réalisée : 11,347 H.mSv </a:t>
            </a:r>
            <a:r>
              <a:rPr lang="fr-FR" sz="1200" dirty="0" smtClean="0"/>
              <a:t>soit 104 % du prévisionnel</a:t>
            </a:r>
          </a:p>
          <a:p>
            <a:pPr algn="ctr"/>
            <a:endParaRPr lang="fr-FR" sz="1200" dirty="0" smtClean="0"/>
          </a:p>
          <a:p>
            <a:r>
              <a:rPr lang="fr-FR" sz="1200" b="1" dirty="0" smtClean="0"/>
              <a:t>DI max réalisée : 2,404 mSv </a:t>
            </a:r>
            <a:r>
              <a:rPr lang="fr-FR" sz="1200" dirty="0" smtClean="0"/>
              <a:t>soit 69 % du prévisionnel</a:t>
            </a:r>
          </a:p>
          <a:p>
            <a:pPr algn="ctr"/>
            <a:endParaRPr lang="fr-FR" sz="1200" dirty="0" smtClean="0"/>
          </a:p>
          <a:p>
            <a:r>
              <a:rPr lang="fr-FR" sz="1200" dirty="0" smtClean="0"/>
              <a:t>30 opérateurs différents pour 2 331 interventions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739140" y="2141220"/>
            <a:ext cx="8054340" cy="27203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1575756550"/>
              </p:ext>
            </p:extLst>
          </p:nvPr>
        </p:nvGraphicFramePr>
        <p:xfrm>
          <a:off x="5646420" y="-60960"/>
          <a:ext cx="3307080" cy="2919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5010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6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DB9F-DE6D-4000-BBE4-880B0F93C86F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BILAN DOSIMETRIQUE ET RETOUR D’EXPERIENCE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535161" y="240608"/>
            <a:ext cx="8460001" cy="1809172"/>
          </a:xfrm>
        </p:spPr>
        <p:txBody>
          <a:bodyPr/>
          <a:lstStyle/>
          <a:p>
            <a:pPr algn="ctr"/>
            <a:r>
              <a:rPr lang="fr-FR" sz="2000" b="1" dirty="0" smtClean="0"/>
              <a:t>BILAN DOSIMETRIQUE - EXTREMITES</a:t>
            </a:r>
          </a:p>
          <a:p>
            <a:endParaRPr lang="fr-FR" sz="1200" b="1" dirty="0" smtClean="0"/>
          </a:p>
          <a:p>
            <a:r>
              <a:rPr lang="fr-FR" sz="1200" b="1" dirty="0"/>
              <a:t>Suivi en temps réel par montre dosimètre 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b="1" dirty="0" smtClean="0">
                <a:solidFill>
                  <a:schemeClr val="tx2"/>
                </a:solidFill>
              </a:rPr>
              <a:t>  </a:t>
            </a:r>
            <a:r>
              <a:rPr lang="fr-FR" sz="1200" b="1" dirty="0" smtClean="0">
                <a:solidFill>
                  <a:srgbClr val="C00000"/>
                </a:solidFill>
              </a:rPr>
              <a:t>DCT </a:t>
            </a:r>
            <a:r>
              <a:rPr lang="fr-FR" sz="1200" b="1" dirty="0">
                <a:solidFill>
                  <a:srgbClr val="C00000"/>
                </a:solidFill>
              </a:rPr>
              <a:t>réalisée : 37,507 H.mSv </a:t>
            </a:r>
            <a:r>
              <a:rPr lang="fr-FR" sz="1200" dirty="0">
                <a:solidFill>
                  <a:schemeClr val="tx2"/>
                </a:solidFill>
              </a:rPr>
              <a:t>soit 37 % du prévisionnel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b="1" dirty="0" smtClean="0"/>
              <a:t>  DI </a:t>
            </a:r>
            <a:r>
              <a:rPr lang="fr-FR" sz="1200" b="1" dirty="0"/>
              <a:t>max réalisée : 7,447 mSv </a:t>
            </a:r>
            <a:r>
              <a:rPr lang="fr-FR" sz="1200" dirty="0"/>
              <a:t>soit </a:t>
            </a:r>
            <a:r>
              <a:rPr lang="fr-FR" sz="1200" dirty="0" smtClean="0"/>
              <a:t>30 % </a:t>
            </a:r>
            <a:r>
              <a:rPr lang="fr-FR" sz="1200" dirty="0"/>
              <a:t>du prévisionnel</a:t>
            </a:r>
          </a:p>
          <a:p>
            <a:endParaRPr lang="fr-FR" sz="1200" dirty="0"/>
          </a:p>
          <a:p>
            <a:r>
              <a:rPr lang="fr-FR" sz="1200" b="1" dirty="0"/>
              <a:t>Suivi réglementaire par bague </a:t>
            </a:r>
            <a:r>
              <a:rPr lang="fr-FR" sz="1200" b="1" dirty="0" smtClean="0"/>
              <a:t>FLi 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b="1" dirty="0">
                <a:solidFill>
                  <a:schemeClr val="tx2"/>
                </a:solidFill>
              </a:rPr>
              <a:t> </a:t>
            </a:r>
            <a:r>
              <a:rPr lang="fr-FR" sz="1200" b="1" dirty="0" smtClean="0">
                <a:solidFill>
                  <a:schemeClr val="tx2"/>
                </a:solidFill>
              </a:rPr>
              <a:t> </a:t>
            </a:r>
            <a:r>
              <a:rPr lang="fr-FR" sz="1200" b="1" dirty="0" smtClean="0">
                <a:solidFill>
                  <a:srgbClr val="C00000"/>
                </a:solidFill>
              </a:rPr>
              <a:t>DCT </a:t>
            </a:r>
            <a:r>
              <a:rPr lang="fr-FR" sz="1200" b="1" dirty="0">
                <a:solidFill>
                  <a:srgbClr val="C00000"/>
                </a:solidFill>
              </a:rPr>
              <a:t>réalisée : 95,785 H.mSv</a:t>
            </a:r>
            <a:r>
              <a:rPr lang="fr-FR" sz="1200" b="1" dirty="0">
                <a:solidFill>
                  <a:schemeClr val="tx2"/>
                </a:solidFill>
              </a:rPr>
              <a:t> </a:t>
            </a:r>
            <a:r>
              <a:rPr lang="fr-FR" sz="1200" dirty="0">
                <a:solidFill>
                  <a:schemeClr val="tx2"/>
                </a:solidFill>
              </a:rPr>
              <a:t>soit 94 % du prévisionnel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b="1" dirty="0" smtClean="0"/>
              <a:t>  DI </a:t>
            </a:r>
            <a:r>
              <a:rPr lang="fr-FR" sz="1200" b="1" dirty="0"/>
              <a:t>max réalisée : 18,250 mSv </a:t>
            </a:r>
            <a:r>
              <a:rPr lang="fr-FR" sz="1200" dirty="0" smtClean="0"/>
              <a:t>soit 74 % </a:t>
            </a:r>
            <a:r>
              <a:rPr lang="fr-FR" sz="1200" dirty="0"/>
              <a:t>du prévisionnel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Fonction transfert moyenne </a:t>
            </a:r>
            <a:r>
              <a:rPr lang="fr-FR" sz="1200" dirty="0" smtClean="0"/>
              <a:t>Bague/Montre </a:t>
            </a:r>
            <a:r>
              <a:rPr lang="fr-FR" sz="1200" dirty="0"/>
              <a:t>: </a:t>
            </a:r>
            <a:r>
              <a:rPr lang="fr-FR" sz="1200" b="1" dirty="0" smtClean="0">
                <a:solidFill>
                  <a:srgbClr val="C00000"/>
                </a:solidFill>
              </a:rPr>
              <a:t>F</a:t>
            </a:r>
            <a:r>
              <a:rPr lang="fr-FR" sz="1200" b="1" baseline="-25000" dirty="0" smtClean="0">
                <a:solidFill>
                  <a:srgbClr val="C00000"/>
                </a:solidFill>
              </a:rPr>
              <a:t>T</a:t>
            </a:r>
            <a:r>
              <a:rPr lang="fr-FR" sz="1200" b="1" dirty="0" smtClean="0">
                <a:solidFill>
                  <a:srgbClr val="C00000"/>
                </a:solidFill>
              </a:rPr>
              <a:t> = 2,55</a:t>
            </a:r>
            <a:endParaRPr lang="fr-FR" sz="1200" b="1" dirty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Un maxima de 3,92 et un minima de 0,41 (associés aux doses les plus faibles)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F</a:t>
            </a:r>
            <a:r>
              <a:rPr lang="fr-FR" sz="1200" baseline="-25000" dirty="0" smtClean="0"/>
              <a:t>T</a:t>
            </a:r>
            <a:r>
              <a:rPr lang="fr-FR" sz="1200" dirty="0" smtClean="0"/>
              <a:t> pour les </a:t>
            </a:r>
            <a:r>
              <a:rPr lang="fr-FR" sz="1200" dirty="0"/>
              <a:t>opérateurs </a:t>
            </a:r>
            <a:r>
              <a:rPr lang="fr-FR" sz="1200" dirty="0" smtClean="0"/>
              <a:t>(+ </a:t>
            </a:r>
            <a:r>
              <a:rPr lang="fr-FR" sz="1200" dirty="0"/>
              <a:t>90 % de la </a:t>
            </a:r>
            <a:r>
              <a:rPr lang="fr-FR" sz="1200" dirty="0" smtClean="0"/>
              <a:t>dose) </a:t>
            </a:r>
            <a:r>
              <a:rPr lang="fr-FR" sz="1200" dirty="0"/>
              <a:t>sont entres 2 et </a:t>
            </a:r>
            <a:r>
              <a:rPr lang="fr-FR" sz="1200" dirty="0" smtClean="0"/>
              <a:t>3 </a:t>
            </a:r>
          </a:p>
          <a:p>
            <a:endParaRPr lang="fr-FR" sz="1200" dirty="0"/>
          </a:p>
        </p:txBody>
      </p:sp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4014007930"/>
              </p:ext>
            </p:extLst>
          </p:nvPr>
        </p:nvGraphicFramePr>
        <p:xfrm>
          <a:off x="906780" y="2606040"/>
          <a:ext cx="3749040" cy="3277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Imag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648" y="963521"/>
            <a:ext cx="2891972" cy="3539899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5871028" y="2981458"/>
            <a:ext cx="2905200" cy="32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3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DB9F-DE6D-4000-BBE4-880B0F93C86F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BILAN DOSIMETRIQUE ET RETOUR D’EXPERIENCE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535161" y="240608"/>
            <a:ext cx="8460001" cy="1809172"/>
          </a:xfrm>
        </p:spPr>
        <p:txBody>
          <a:bodyPr/>
          <a:lstStyle/>
          <a:p>
            <a:pPr algn="ctr"/>
            <a:r>
              <a:rPr lang="fr-FR" sz="2000" b="1" dirty="0" smtClean="0"/>
              <a:t>BILAN DOSIMETRIQUE</a:t>
            </a:r>
            <a:endParaRPr lang="fr-FR" sz="11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861060" y="861060"/>
            <a:ext cx="7833360" cy="3962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22020" y="4852035"/>
            <a:ext cx="8054340" cy="171450"/>
          </a:xfrm>
          <a:prstGeom prst="rect">
            <a:avLst/>
          </a:prstGeom>
          <a:blipFill>
            <a:blip r:embed="rId4"/>
            <a:srcRect/>
            <a:stretch>
              <a:fillRect t="-1486666" b="-1"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582214" y="3232597"/>
            <a:ext cx="553792" cy="521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4698052" y="1639910"/>
            <a:ext cx="614483" cy="504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46212" y="2872597"/>
            <a:ext cx="2880000" cy="360000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2"/>
                </a:solidFill>
              </a:rPr>
              <a:t>DEM banc PE 1 + Investigations banc PE 2 </a:t>
            </a:r>
            <a:endParaRPr lang="fr-FR" sz="1200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92494" y="1284202"/>
            <a:ext cx="1440000" cy="360000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2"/>
                </a:solidFill>
              </a:rPr>
              <a:t>DEM banc PE 2</a:t>
            </a:r>
            <a:endParaRPr lang="fr-FR" sz="1200" dirty="0">
              <a:solidFill>
                <a:schemeClr val="tx2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2586212" y="3232597"/>
            <a:ext cx="549794" cy="1159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4698052" y="1639910"/>
            <a:ext cx="614483" cy="2037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87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2587" y="0"/>
            <a:ext cx="8453266" cy="5143500"/>
          </a:xfrm>
          <a:prstGeom prst="rect">
            <a:avLst/>
          </a:prstGeom>
          <a:blipFill dpi="0" rotWithShape="1">
            <a:blip r:embed="rId3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DB9F-DE6D-4000-BBE4-880B0F93C86F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BILAN DOSIMETRIQUE ET RETOUR D’EXPERIENCE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818283" y="423488"/>
            <a:ext cx="7914238" cy="1809172"/>
          </a:xfrm>
        </p:spPr>
        <p:txBody>
          <a:bodyPr/>
          <a:lstStyle/>
          <a:p>
            <a:r>
              <a:rPr lang="fr-FR" b="1" dirty="0" smtClean="0"/>
              <a:t>                     SYNTHESE &amp; RETOUR D’EXPERIENCE</a:t>
            </a:r>
          </a:p>
          <a:p>
            <a:endParaRPr lang="fr-FR" sz="12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 smtClean="0"/>
              <a:t>L’importance des données d’entrée</a:t>
            </a:r>
          </a:p>
          <a:p>
            <a:pPr algn="ctr"/>
            <a:r>
              <a:rPr lang="fr-FR" sz="1400" b="1" dirty="0">
                <a:solidFill>
                  <a:srgbClr val="C00000"/>
                </a:solidFill>
              </a:rPr>
              <a:t>V</a:t>
            </a:r>
            <a:r>
              <a:rPr lang="fr-FR" sz="1400" b="1" dirty="0" smtClean="0">
                <a:solidFill>
                  <a:srgbClr val="C00000"/>
                </a:solidFill>
              </a:rPr>
              <a:t>ariabilité, consolidation nécessaire pour améliorer et affiner les études</a:t>
            </a:r>
          </a:p>
          <a:p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 smtClean="0"/>
              <a:t>Chantier de DEM spécifique : découverte et évolution des conditions d’intervention</a:t>
            </a: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Adaptation, analyse et surveillance</a:t>
            </a:r>
          </a:p>
          <a:p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 smtClean="0"/>
              <a:t>DEM du banc le moins dosant pour obtention F</a:t>
            </a:r>
            <a:r>
              <a:rPr lang="fr-FR" sz="1400" baseline="-25000" dirty="0" smtClean="0"/>
              <a:t>T</a:t>
            </a:r>
            <a:r>
              <a:rPr lang="fr-FR" sz="1400" dirty="0" smtClean="0"/>
              <a:t> </a:t>
            </a:r>
          </a:p>
          <a:p>
            <a:pPr algn="ctr"/>
            <a:r>
              <a:rPr lang="fr-FR" sz="1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Pilotage de la dosimétrie extrémités par les montres dosimètres</a:t>
            </a:r>
          </a:p>
          <a:p>
            <a:endParaRPr lang="fr-FR" sz="14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 smtClean="0">
                <a:sym typeface="Wingdings" panose="05000000000000000000" pitchFamily="2" charset="2"/>
              </a:rPr>
              <a:t>Gestion et affectation des dosimètres : par période, par poste de travail </a:t>
            </a:r>
          </a:p>
          <a:p>
            <a:pPr algn="ctr"/>
            <a:r>
              <a:rPr lang="fr-FR" sz="1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Rigueur et surveillance au quotidien</a:t>
            </a:r>
          </a:p>
          <a:p>
            <a:endParaRPr lang="fr-FR" sz="1200" b="1" dirty="0">
              <a:sym typeface="Wingdings" panose="05000000000000000000" pitchFamily="2" charset="2"/>
            </a:endParaRPr>
          </a:p>
          <a:p>
            <a:pPr algn="ctr"/>
            <a:endParaRPr lang="fr-FR" sz="1200" b="1" dirty="0">
              <a:sym typeface="Wingdings" panose="05000000000000000000" pitchFamily="2" charset="2"/>
            </a:endParaRPr>
          </a:p>
          <a:p>
            <a:r>
              <a:rPr lang="fr-FR" sz="1200" b="1" dirty="0" smtClean="0">
                <a:sym typeface="Wingdings" panose="05000000000000000000" pitchFamily="2" charset="2"/>
              </a:rPr>
              <a:t>          </a:t>
            </a:r>
            <a:r>
              <a:rPr lang="fr-FR" sz="1600" b="1" dirty="0" smtClean="0">
                <a:sym typeface="Wingdings" panose="05000000000000000000" pitchFamily="2" charset="2"/>
              </a:rPr>
              <a:t>« Un jour j’irai vivre en Théorie, car en Théorie tout se passe bien »  </a:t>
            </a:r>
            <a:r>
              <a:rPr lang="fr-FR" sz="1400" i="1" dirty="0" smtClean="0">
                <a:sym typeface="Wingdings" panose="05000000000000000000" pitchFamily="2" charset="2"/>
              </a:rPr>
              <a:t>Pierre DESPROGES </a:t>
            </a:r>
          </a:p>
          <a:p>
            <a:endParaRPr lang="fr-FR" sz="1200" b="1" dirty="0">
              <a:sym typeface="Wingdings" panose="05000000000000000000" pitchFamily="2" charset="2"/>
            </a:endParaRPr>
          </a:p>
          <a:p>
            <a:endParaRPr lang="fr-FR" sz="1200" b="1" dirty="0" smtClean="0">
              <a:sym typeface="Wingdings" panose="05000000000000000000" pitchFamily="2" charset="2"/>
            </a:endParaRPr>
          </a:p>
          <a:p>
            <a:endParaRPr lang="fr-FR" sz="1200" b="1" dirty="0">
              <a:sym typeface="Wingdings" panose="05000000000000000000" pitchFamily="2" charset="2"/>
            </a:endParaRPr>
          </a:p>
          <a:p>
            <a:endParaRPr lang="fr-FR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96956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pour une image  12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5" b="12205"/>
          <a:stretch>
            <a:fillRect/>
          </a:stretch>
        </p:blipFill>
        <p:spPr/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36320" y="2097977"/>
            <a:ext cx="3278145" cy="1754326"/>
          </a:xfrm>
        </p:spPr>
        <p:txBody>
          <a:bodyPr/>
          <a:lstStyle/>
          <a:p>
            <a:r>
              <a:rPr lang="fr-FR" dirty="0" smtClean="0"/>
              <a:t>PRESENTATION DU PERIMETRE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PARTIE 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DB9F-DE6D-4000-BBE4-880B0F93C86F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PRÉSENTATION DU PERIMETRE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7205874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7882" y="0"/>
            <a:ext cx="8706118" cy="5143500"/>
          </a:xfrm>
          <a:prstGeom prst="rect">
            <a:avLst/>
          </a:prstGeom>
          <a:blipFill dpi="0" rotWithShape="1">
            <a:blip r:embed="rId3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5"/>
          </p:nvPr>
        </p:nvSpPr>
        <p:spPr>
          <a:xfrm>
            <a:off x="1188720" y="1145238"/>
            <a:ext cx="7242464" cy="3329168"/>
          </a:xfrm>
        </p:spPr>
        <p:txBody>
          <a:bodyPr/>
          <a:lstStyle/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</a:rPr>
              <a:t>CEA MARCOULE : Atelier Pilote de Marcoule APM </a:t>
            </a: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</a:rPr>
              <a:t>Cellule 71 : concentration de produits de fission</a:t>
            </a: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</a:rPr>
              <a:t>Local </a:t>
            </a:r>
            <a:r>
              <a:rPr lang="fr-FR" sz="1800" dirty="0">
                <a:solidFill>
                  <a:schemeClr val="accent1">
                    <a:lumMod val="50000"/>
                  </a:schemeClr>
                </a:solidFill>
              </a:rPr>
              <a:t>638 - Banc PE 71 - Banc PE blindé de type THOREX</a:t>
            </a: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</a:rPr>
              <a:t>Prise d’échantillon d’effluents radioactifs pour analyse</a:t>
            </a: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</a:rPr>
              <a:t>Cruchons plastiques envoyés via un transport pneumatique</a:t>
            </a: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</a:rPr>
              <a:t>Opérationnel de 1964 à 1980 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endParaRPr lang="fr-FR" dirty="0"/>
          </a:p>
          <a:p>
            <a:pPr lvl="2" indent="0">
              <a:buNone/>
            </a:pP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18563" y="513857"/>
            <a:ext cx="8725437" cy="400110"/>
          </a:xfrm>
        </p:spPr>
        <p:txBody>
          <a:bodyPr/>
          <a:lstStyle/>
          <a:p>
            <a:pPr algn="ctr"/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PRESENTATION DU PERIMETRE</a:t>
            </a:r>
            <a:endParaRPr lang="fr-F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DB9F-DE6D-4000-BBE4-880B0F93C86F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PRESENTATION DU PERIMETRE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573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8352" y="243840"/>
            <a:ext cx="2088232" cy="493018"/>
          </a:xfrm>
        </p:spPr>
        <p:txBody>
          <a:bodyPr/>
          <a:lstStyle/>
          <a:p>
            <a:r>
              <a:rPr lang="fr-FR" sz="2400" dirty="0" smtClean="0">
                <a:solidFill>
                  <a:srgbClr val="C00000"/>
                </a:solidFill>
              </a:rPr>
              <a:t>Bancs PE 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9"/>
          </p:nvPr>
        </p:nvSpPr>
        <p:spPr>
          <a:xfrm>
            <a:off x="6567542" y="1744618"/>
            <a:ext cx="2556000" cy="288925"/>
          </a:xfrm>
        </p:spPr>
        <p:txBody>
          <a:bodyPr/>
          <a:lstStyle/>
          <a:p>
            <a:endParaRPr lang="fr-FR" sz="1800" dirty="0" smtClean="0"/>
          </a:p>
          <a:p>
            <a:pPr>
              <a:lnSpc>
                <a:spcPts val="2600"/>
              </a:lnSpc>
            </a:pPr>
            <a:r>
              <a:rPr lang="fr-FR" sz="1800" dirty="0" smtClean="0"/>
              <a:t>2 bancs PE</a:t>
            </a:r>
          </a:p>
          <a:p>
            <a:pPr>
              <a:lnSpc>
                <a:spcPts val="2600"/>
              </a:lnSpc>
            </a:pPr>
            <a:r>
              <a:rPr lang="fr-FR" sz="1800" dirty="0" smtClean="0"/>
              <a:t>2 BàG annexes</a:t>
            </a:r>
          </a:p>
          <a:p>
            <a:pPr>
              <a:lnSpc>
                <a:spcPts val="2600"/>
              </a:lnSpc>
            </a:pPr>
            <a:r>
              <a:rPr lang="fr-FR" sz="1800" dirty="0" smtClean="0"/>
              <a:t>1 carneau plombe</a:t>
            </a:r>
          </a:p>
          <a:p>
            <a:pPr>
              <a:lnSpc>
                <a:spcPts val="2600"/>
              </a:lnSpc>
            </a:pPr>
            <a:r>
              <a:rPr lang="fr-FR" sz="1800" dirty="0" smtClean="0"/>
              <a:t>1 réseau ventilation 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 smtClean="0"/>
              <a:t>XX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2"/>
          </p:nvPr>
        </p:nvSpPr>
        <p:spPr>
          <a:xfrm>
            <a:off x="502920" y="666750"/>
            <a:ext cx="3329940" cy="135255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Prise d’échantillon de PF avec système de tirage à vide et d’aiguilles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/>
              <a:t>B</a:t>
            </a:r>
            <a:r>
              <a:rPr lang="fr-FR" sz="1200" dirty="0" smtClean="0"/>
              <a:t>lindés avec panneaux de 15 cm de plomb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Hublot de vision et rotules supports de pinces de manipulation</a:t>
            </a:r>
          </a:p>
          <a:p>
            <a:endParaRPr lang="fr-FR" sz="12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42DB9F-DE6D-4000-BBE4-880B0F93C86F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928352" y="2558038"/>
            <a:ext cx="5215647" cy="2585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PRESENTATION DU PERIMETRE</a:t>
            </a:r>
            <a:endParaRPr lang="fr-FR" dirty="0"/>
          </a:p>
        </p:txBody>
      </p:sp>
      <p:grpSp>
        <p:nvGrpSpPr>
          <p:cNvPr id="26" name="Groupe 25"/>
          <p:cNvGrpSpPr/>
          <p:nvPr/>
        </p:nvGrpSpPr>
        <p:grpSpPr>
          <a:xfrm>
            <a:off x="4346827" y="2558874"/>
            <a:ext cx="4404368" cy="2571748"/>
            <a:chOff x="3962397" y="2571752"/>
            <a:chExt cx="5173979" cy="2571748"/>
          </a:xfrm>
        </p:grpSpPr>
        <p:grpSp>
          <p:nvGrpSpPr>
            <p:cNvPr id="23" name="Groupe 22"/>
            <p:cNvGrpSpPr/>
            <p:nvPr/>
          </p:nvGrpSpPr>
          <p:grpSpPr>
            <a:xfrm>
              <a:off x="3962397" y="2571752"/>
              <a:ext cx="5173979" cy="2571748"/>
              <a:chOff x="3962397" y="2571752"/>
              <a:chExt cx="5173979" cy="2571748"/>
            </a:xfrm>
          </p:grpSpPr>
          <p:pic>
            <p:nvPicPr>
              <p:cNvPr id="21" name="Image 20"/>
              <p:cNvPicPr/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25" b="6039"/>
              <a:stretch/>
            </p:blipFill>
            <p:spPr bwMode="auto">
              <a:xfrm>
                <a:off x="3962397" y="2571752"/>
                <a:ext cx="5173979" cy="2571748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2" name="Ellipse 21"/>
              <p:cNvSpPr/>
              <p:nvPr/>
            </p:nvSpPr>
            <p:spPr>
              <a:xfrm>
                <a:off x="5059680" y="4823460"/>
                <a:ext cx="266700" cy="2362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4" name="Ellipse 23"/>
            <p:cNvSpPr/>
            <p:nvPr/>
          </p:nvSpPr>
          <p:spPr>
            <a:xfrm>
              <a:off x="6336026" y="4861560"/>
              <a:ext cx="266700" cy="236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7357106" y="4564380"/>
              <a:ext cx="266700" cy="236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Titre 2"/>
          <p:cNvSpPr txBox="1">
            <a:spLocks/>
          </p:cNvSpPr>
          <p:nvPr/>
        </p:nvSpPr>
        <p:spPr>
          <a:xfrm>
            <a:off x="508352" y="2065020"/>
            <a:ext cx="2664000" cy="4930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 cap="none" baseline="0">
                <a:solidFill>
                  <a:srgbClr val="00387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400" dirty="0" smtClean="0"/>
              <a:t>BàG annexes</a:t>
            </a:r>
            <a:endParaRPr lang="fr-FR" sz="2400" dirty="0"/>
          </a:p>
        </p:txBody>
      </p:sp>
      <p:sp>
        <p:nvSpPr>
          <p:cNvPr id="33" name="Espace réservé du texte 8"/>
          <p:cNvSpPr>
            <a:spLocks noGrp="1"/>
          </p:cNvSpPr>
          <p:nvPr>
            <p:ph type="body" sz="quarter" idx="22"/>
          </p:nvPr>
        </p:nvSpPr>
        <p:spPr>
          <a:xfrm>
            <a:off x="502920" y="2487930"/>
            <a:ext cx="3329940" cy="51740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Procédé annexe, BàG 1 « pompe à vide » et BàG 2 « électrovannes »</a:t>
            </a:r>
          </a:p>
        </p:txBody>
      </p:sp>
      <p:sp>
        <p:nvSpPr>
          <p:cNvPr id="34" name="Titre 2"/>
          <p:cNvSpPr txBox="1">
            <a:spLocks/>
          </p:cNvSpPr>
          <p:nvPr/>
        </p:nvSpPr>
        <p:spPr>
          <a:xfrm>
            <a:off x="508352" y="3028196"/>
            <a:ext cx="3420000" cy="4930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 cap="none" baseline="0">
                <a:solidFill>
                  <a:srgbClr val="00387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400" dirty="0" smtClean="0">
                <a:solidFill>
                  <a:srgbClr val="C00000"/>
                </a:solidFill>
              </a:rPr>
              <a:t>Carneau plombé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35" name="Espace réservé du texte 8"/>
          <p:cNvSpPr>
            <a:spLocks noGrp="1"/>
          </p:cNvSpPr>
          <p:nvPr>
            <p:ph type="body" sz="quarter" idx="22"/>
          </p:nvPr>
        </p:nvSpPr>
        <p:spPr>
          <a:xfrm>
            <a:off x="502920" y="3448050"/>
            <a:ext cx="3329940" cy="51740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Ensemble des tubes guide et des aiguilles de prélèvement dans les cuves PF</a:t>
            </a:r>
          </a:p>
        </p:txBody>
      </p:sp>
      <p:sp>
        <p:nvSpPr>
          <p:cNvPr id="36" name="Titre 2"/>
          <p:cNvSpPr txBox="1">
            <a:spLocks/>
          </p:cNvSpPr>
          <p:nvPr/>
        </p:nvSpPr>
        <p:spPr>
          <a:xfrm>
            <a:off x="508352" y="3995936"/>
            <a:ext cx="3420000" cy="4930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 cap="none" baseline="0">
                <a:solidFill>
                  <a:srgbClr val="00387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400" dirty="0" smtClean="0"/>
              <a:t>Ventilation procédé </a:t>
            </a:r>
            <a:r>
              <a:rPr lang="fr-FR" sz="2400" dirty="0" smtClean="0">
                <a:solidFill>
                  <a:schemeClr val="tx2"/>
                </a:solidFill>
              </a:rPr>
              <a:t>et TP</a:t>
            </a:r>
            <a:endParaRPr lang="fr-FR" sz="2400" dirty="0">
              <a:solidFill>
                <a:schemeClr val="tx2"/>
              </a:solidFill>
            </a:endParaRPr>
          </a:p>
        </p:txBody>
      </p:sp>
      <p:sp>
        <p:nvSpPr>
          <p:cNvPr id="37" name="Espace réservé du texte 8"/>
          <p:cNvSpPr>
            <a:spLocks noGrp="1"/>
          </p:cNvSpPr>
          <p:nvPr>
            <p:ph type="body" sz="quarter" idx="22"/>
          </p:nvPr>
        </p:nvSpPr>
        <p:spPr>
          <a:xfrm>
            <a:off x="500732" y="4421506"/>
            <a:ext cx="3329940" cy="51740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Ventilation procédé des 2 bancs PE et des 2 BàG</a:t>
            </a:r>
          </a:p>
        </p:txBody>
      </p:sp>
      <p:sp>
        <p:nvSpPr>
          <p:cNvPr id="4" name="Rectangle 3"/>
          <p:cNvSpPr/>
          <p:nvPr/>
        </p:nvSpPr>
        <p:spPr>
          <a:xfrm>
            <a:off x="3947668" y="0"/>
            <a:ext cx="2607823" cy="255803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98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uild="p"/>
      <p:bldP spid="32" grpId="0"/>
      <p:bldP spid="33" grpId="0" build="p"/>
      <p:bldP spid="34" grpId="0"/>
      <p:bldP spid="35" grpId="0" build="p"/>
      <p:bldP spid="36" grpId="0"/>
      <p:bldP spid="3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13286" y="411709"/>
            <a:ext cx="3888432" cy="579996"/>
          </a:xfrm>
        </p:spPr>
        <p:txBody>
          <a:bodyPr/>
          <a:lstStyle/>
          <a:p>
            <a:pPr algn="ctr"/>
            <a:r>
              <a:rPr lang="fr-FR" sz="2000" dirty="0" smtClean="0"/>
              <a:t>DONNEES RADIOLOGIQUES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86073" y="961320"/>
            <a:ext cx="3855074" cy="3198556"/>
          </a:xfrm>
        </p:spPr>
        <p:txBody>
          <a:bodyPr/>
          <a:lstStyle/>
          <a:p>
            <a:endParaRPr lang="fr-FR" sz="2000" dirty="0" smtClean="0"/>
          </a:p>
          <a:p>
            <a:r>
              <a:rPr lang="fr-FR" sz="2000" dirty="0" smtClean="0"/>
              <a:t>Spectre RN</a:t>
            </a: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400" dirty="0" smtClean="0"/>
              <a:t>Produits de fission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400" dirty="0" smtClean="0"/>
              <a:t>Absence de RN émetteurs </a:t>
            </a:r>
            <a:r>
              <a:rPr lang="el-GR" sz="1400" dirty="0" smtClean="0"/>
              <a:t>α</a:t>
            </a:r>
            <a:endParaRPr lang="fr-FR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400" dirty="0" smtClean="0"/>
              <a:t>Calculs et modélisations : 100 % Cs137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400" dirty="0"/>
          </a:p>
          <a:p>
            <a:r>
              <a:rPr lang="fr-FR" sz="2000" dirty="0" smtClean="0"/>
              <a:t>Contamination &amp; Irradiation</a:t>
            </a:r>
            <a:endParaRPr lang="fr-FR" sz="2000" dirty="0"/>
          </a:p>
          <a:p>
            <a:r>
              <a:rPr lang="fr-FR" sz="1400" dirty="0" smtClean="0">
                <a:solidFill>
                  <a:srgbClr val="C00000"/>
                </a:solidFill>
              </a:rPr>
              <a:t>1</a:t>
            </a:r>
            <a:r>
              <a:rPr lang="fr-FR" sz="1400" baseline="30000" dirty="0" smtClean="0">
                <a:solidFill>
                  <a:srgbClr val="C00000"/>
                </a:solidFill>
              </a:rPr>
              <a:t>ère</a:t>
            </a:r>
            <a:r>
              <a:rPr lang="fr-FR" sz="1400" dirty="0" smtClean="0">
                <a:solidFill>
                  <a:srgbClr val="C00000"/>
                </a:solidFill>
              </a:rPr>
              <a:t> investigation extérieure (2009)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400" dirty="0" smtClean="0"/>
              <a:t>Très faible contamination labile (&lt; 10 Bq/cm²)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400" dirty="0" smtClean="0"/>
              <a:t>DeD contact max : 	   17 mSv/h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400" dirty="0" smtClean="0"/>
              <a:t>DeD contact moyen :  125 </a:t>
            </a:r>
            <a:r>
              <a:rPr lang="fr-FR" sz="1400" dirty="0"/>
              <a:t>µ</a:t>
            </a:r>
            <a:r>
              <a:rPr lang="fr-FR" sz="1400" dirty="0" smtClean="0"/>
              <a:t>Sv/h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400" dirty="0" smtClean="0"/>
              <a:t>DeD ambiant max :	   10 µSv/h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DB9F-DE6D-4000-BBE4-880B0F93C86F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PRESENTATION DU PERIMETRE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31442" y="0"/>
            <a:ext cx="4810259" cy="5143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36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DB9F-DE6D-4000-BBE4-880B0F93C86F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PRESENTATION DU PERIMETRE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53" y="2883968"/>
            <a:ext cx="5040000" cy="189413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70" y="978728"/>
            <a:ext cx="5040000" cy="1890000"/>
          </a:xfrm>
          <a:prstGeom prst="rect">
            <a:avLst/>
          </a:prstGeom>
        </p:spPr>
      </p:pic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372783" y="1005380"/>
            <a:ext cx="3855074" cy="3198556"/>
          </a:xfrm>
        </p:spPr>
        <p:txBody>
          <a:bodyPr/>
          <a:lstStyle/>
          <a:p>
            <a:r>
              <a:rPr lang="fr-FR" sz="2000" dirty="0" smtClean="0"/>
              <a:t>Investigations internes des bancs</a:t>
            </a:r>
          </a:p>
          <a:p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Difficulté d’accès pour mesures et ITV</a:t>
            </a:r>
          </a:p>
          <a:p>
            <a:pPr marL="720000" lvl="1" indent="-342900">
              <a:buFont typeface="Arial" panose="020B0604020202020204" pitchFamily="34" charset="0"/>
              <a:buChar char="•"/>
            </a:pPr>
            <a:r>
              <a:rPr lang="fr-FR" sz="1100" dirty="0" smtClean="0"/>
              <a:t>Caméra endoscopique équipée d’un projecteur</a:t>
            </a:r>
            <a:endParaRPr lang="fr-FR" sz="1100" dirty="0"/>
          </a:p>
          <a:p>
            <a:pPr marL="720000" lvl="1" indent="-342900">
              <a:buFont typeface="Arial" panose="020B0604020202020204" pitchFamily="34" charset="0"/>
              <a:buChar char="•"/>
            </a:pPr>
            <a:r>
              <a:rPr lang="fr-FR" sz="1100" dirty="0" smtClean="0"/>
              <a:t>IF104 + sonde SHI</a:t>
            </a:r>
          </a:p>
          <a:p>
            <a:pPr marL="720000" lvl="1" indent="-342900">
              <a:buFont typeface="Arial" panose="020B0604020202020204" pitchFamily="34" charset="0"/>
              <a:buChar char="•"/>
            </a:pPr>
            <a:r>
              <a:rPr lang="fr-FR" sz="1100" dirty="0" smtClean="0"/>
              <a:t>Investigation en étanche</a:t>
            </a:r>
          </a:p>
          <a:p>
            <a:pPr marL="720000" lvl="1" indent="-342900">
              <a:buFont typeface="Arial" panose="020B0604020202020204" pitchFamily="34" charset="0"/>
              <a:buChar char="•"/>
            </a:pPr>
            <a:endParaRPr lang="fr-FR" sz="1000" dirty="0"/>
          </a:p>
          <a:p>
            <a:pPr indent="-3658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2"/>
                </a:solidFill>
              </a:rPr>
              <a:t>Identification </a:t>
            </a:r>
          </a:p>
          <a:p>
            <a:pPr lvl="1" indent="-365850">
              <a:buFont typeface="Arial" panose="020B0604020202020204" pitchFamily="34" charset="0"/>
              <a:buChar char="•"/>
            </a:pPr>
            <a:r>
              <a:rPr lang="fr-FR" sz="1100" dirty="0" smtClean="0"/>
              <a:t>Equipements procédé encore en place</a:t>
            </a:r>
          </a:p>
          <a:p>
            <a:pPr lvl="1" indent="-365850">
              <a:buFont typeface="Arial" panose="020B0604020202020204" pitchFamily="34" charset="0"/>
              <a:buChar char="•"/>
            </a:pPr>
            <a:r>
              <a:rPr lang="fr-FR" sz="1100" dirty="0" smtClean="0"/>
              <a:t>Présence de déchets d’exploitation (bouteillons)</a:t>
            </a:r>
          </a:p>
          <a:p>
            <a:pPr lvl="1" indent="-365850">
              <a:buFont typeface="Arial" panose="020B0604020202020204" pitchFamily="34" charset="0"/>
              <a:buChar char="•"/>
            </a:pPr>
            <a:r>
              <a:rPr lang="fr-FR" sz="1100" dirty="0" smtClean="0"/>
              <a:t>Présence de déchets technologiques (</a:t>
            </a:r>
            <a:r>
              <a:rPr lang="fr-FR" sz="1100" dirty="0" err="1" smtClean="0"/>
              <a:t>booting</a:t>
            </a:r>
            <a:r>
              <a:rPr lang="fr-FR" sz="1100" dirty="0" smtClean="0"/>
              <a:t>)</a:t>
            </a:r>
          </a:p>
          <a:p>
            <a:pPr lvl="1" indent="-365850">
              <a:buFont typeface="Arial" panose="020B0604020202020204" pitchFamily="34" charset="0"/>
              <a:buChar char="•"/>
            </a:pPr>
            <a:endParaRPr lang="fr-FR" sz="1100" dirty="0"/>
          </a:p>
          <a:p>
            <a:pPr indent="-365850">
              <a:buFont typeface="Arial" panose="020B0604020202020204" pitchFamily="34" charset="0"/>
              <a:buChar char="•"/>
            </a:pPr>
            <a:r>
              <a:rPr lang="fr-FR" sz="1600" dirty="0" smtClean="0"/>
              <a:t>Mesures d’irradiation</a:t>
            </a:r>
          </a:p>
          <a:p>
            <a:pPr lvl="1" indent="-365850">
              <a:buFont typeface="Arial" panose="020B0604020202020204" pitchFamily="34" charset="0"/>
              <a:buChar char="•"/>
            </a:pPr>
            <a:r>
              <a:rPr lang="fr-FR" sz="1100" dirty="0" smtClean="0"/>
              <a:t>DeD max banc PE 1 : 6 mSv/h</a:t>
            </a:r>
          </a:p>
          <a:p>
            <a:pPr lvl="1" indent="-365850">
              <a:buFont typeface="Arial" panose="020B0604020202020204" pitchFamily="34" charset="0"/>
              <a:buChar char="•"/>
            </a:pPr>
            <a:r>
              <a:rPr lang="fr-FR" sz="1100" dirty="0" smtClean="0"/>
              <a:t>DeD max banc PE 2 : 8 mSv/h</a:t>
            </a:r>
          </a:p>
          <a:p>
            <a:pPr lvl="1" indent="-365850">
              <a:buFont typeface="Arial" panose="020B0604020202020204" pitchFamily="34" charset="0"/>
              <a:buChar char="•"/>
            </a:pPr>
            <a:endParaRPr lang="fr-FR" sz="1100" dirty="0" smtClean="0"/>
          </a:p>
        </p:txBody>
      </p:sp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426720" y="229998"/>
            <a:ext cx="8717280" cy="400110"/>
          </a:xfrm>
        </p:spPr>
        <p:txBody>
          <a:bodyPr/>
          <a:lstStyle/>
          <a:p>
            <a:pPr algn="ctr"/>
            <a:r>
              <a:rPr lang="fr-FR" sz="2000" dirty="0" smtClean="0"/>
              <a:t>INVESTIGATIONS COMPLEMENTAIRES PARTIE I (2019)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33180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DB9F-DE6D-4000-BBE4-880B0F93C86F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PRESENTATION DU PERIMETRE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191" y="353853"/>
            <a:ext cx="3060000" cy="218084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191" y="2591662"/>
            <a:ext cx="3060000" cy="216515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0" y="2501665"/>
            <a:ext cx="3024000" cy="223863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59" y="386887"/>
            <a:ext cx="3024000" cy="2114778"/>
          </a:xfrm>
          <a:prstGeom prst="rect">
            <a:avLst/>
          </a:prstGeom>
        </p:spPr>
      </p:pic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426720" y="229998"/>
            <a:ext cx="8717280" cy="400110"/>
          </a:xfrm>
        </p:spPr>
        <p:txBody>
          <a:bodyPr/>
          <a:lstStyle/>
          <a:p>
            <a:pPr algn="ctr"/>
            <a:r>
              <a:rPr lang="fr-FR" sz="2000" dirty="0" smtClean="0"/>
              <a:t>INVESTIGATIONS COMPLEMENTAIRES PARTIE I (2019)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677" y="1270744"/>
            <a:ext cx="2506514" cy="26418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23693" y="1002500"/>
            <a:ext cx="3892482" cy="3178321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17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587" y="0"/>
            <a:ext cx="8453266" cy="5143500"/>
          </a:xfrm>
          <a:prstGeom prst="rect">
            <a:avLst/>
          </a:prstGeom>
          <a:blipFill dpi="0" rotWithShape="1">
            <a:blip r:embed="rId3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2DB9F-DE6D-4000-BBE4-880B0F93C86F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PRESENTATION DU PERIMETRE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23" y="3974948"/>
            <a:ext cx="538735" cy="54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186" y="3949192"/>
            <a:ext cx="538733" cy="540000"/>
          </a:xfrm>
          <a:prstGeom prst="rect">
            <a:avLst/>
          </a:prstGeom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890840" y="259504"/>
            <a:ext cx="7734468" cy="3964792"/>
          </a:xfrm>
        </p:spPr>
        <p:txBody>
          <a:bodyPr/>
          <a:lstStyle/>
          <a:p>
            <a:pPr algn="ctr"/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INVESTIGATIONS COMPLEMENTAIRES PARTIE II (2021)</a:t>
            </a:r>
          </a:p>
          <a:p>
            <a:endParaRPr lang="fr-FR" sz="1600" dirty="0" smtClean="0"/>
          </a:p>
          <a:p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</a:rPr>
              <a:t>Intervention pour consolidation scénario</a:t>
            </a:r>
          </a:p>
          <a:p>
            <a:endParaRPr lang="fr-FR" sz="1800" dirty="0" smtClean="0"/>
          </a:p>
          <a:p>
            <a:pPr marL="720000" lvl="1" indent="-342900"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Modification des rotules support pince de manutention en rond de gants</a:t>
            </a:r>
          </a:p>
          <a:p>
            <a:pPr marL="720000" lvl="1" indent="-342900">
              <a:buFont typeface="Wingdings" panose="05000000000000000000" pitchFamily="2" charset="2"/>
              <a:buChar char="Ø"/>
            </a:pPr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720000" lvl="1" indent="-342900"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Estimation de la masse de plomb contenue dans le carneau </a:t>
            </a:r>
          </a:p>
          <a:p>
            <a:pPr marL="720000" lvl="1" indent="-342900">
              <a:buFont typeface="Wingdings" panose="05000000000000000000" pitchFamily="2" charset="2"/>
              <a:buChar char="Ø"/>
            </a:pPr>
            <a:endParaRPr lang="fr-FR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720000" lvl="1" indent="-342900"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Cartographie radiologique avant retrait des briques en partie supérieure</a:t>
            </a:r>
          </a:p>
          <a:p>
            <a:pPr marL="377100" lvl="1" indent="0">
              <a:buNone/>
            </a:pPr>
            <a:endParaRPr lang="fr-FR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777150" lvl="2" indent="0">
              <a:buNone/>
            </a:pPr>
            <a:endParaRPr lang="fr-FR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777150" lvl="2" indent="0">
              <a:buNone/>
            </a:pP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Augmentation significative du DeD au contact des tubes guide derrière le banc PE 1</a:t>
            </a:r>
          </a:p>
          <a:p>
            <a:pPr marL="948600" lvl="2" indent="-171450"/>
            <a:endParaRPr lang="fr-FR" sz="1400" dirty="0" smtClean="0"/>
          </a:p>
          <a:p>
            <a:pPr marL="948600" lvl="2" indent="-171450"/>
            <a:endParaRPr lang="fr-FR" sz="1400" dirty="0" smtClean="0"/>
          </a:p>
          <a:p>
            <a:pPr marL="777150" lvl="2" indent="0">
              <a:buNone/>
            </a:pPr>
            <a:r>
              <a:rPr lang="fr-FR" sz="1600" dirty="0">
                <a:solidFill>
                  <a:srgbClr val="C00000"/>
                </a:solidFill>
              </a:rPr>
              <a:t>Investigation minutieuse jusqu’à la découverte du </a:t>
            </a:r>
            <a:r>
              <a:rPr lang="fr-FR" sz="1600" b="1" dirty="0">
                <a:solidFill>
                  <a:srgbClr val="C00000"/>
                </a:solidFill>
              </a:rPr>
              <a:t>point chaud : 1 Gy/h !</a:t>
            </a:r>
          </a:p>
          <a:p>
            <a:pPr marL="377100" lvl="1" indent="0">
              <a:buNone/>
            </a:pPr>
            <a:endParaRPr lang="fr-FR" sz="1000" dirty="0"/>
          </a:p>
          <a:p>
            <a:pPr lvl="1" indent="-365850">
              <a:buFont typeface="Arial" panose="020B0604020202020204" pitchFamily="34" charset="0"/>
              <a:buChar char="•"/>
            </a:pPr>
            <a:endParaRPr lang="fr-FR" sz="1100" dirty="0" smtClean="0"/>
          </a:p>
        </p:txBody>
      </p:sp>
    </p:spTree>
    <p:extLst>
      <p:ext uri="{BB962C8B-B14F-4D97-AF65-F5344CB8AC3E}">
        <p14:creationId xmlns:p14="http://schemas.microsoft.com/office/powerpoint/2010/main" val="149027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ND BLANC">
  <a:themeElements>
    <a:clrScheme name="Personnalisé 78">
      <a:dk1>
        <a:sysClr val="windowText" lastClr="000000"/>
      </a:dk1>
      <a:lt1>
        <a:sysClr val="window" lastClr="FFFFFF"/>
      </a:lt1>
      <a:dk2>
        <a:srgbClr val="003871"/>
      </a:dk2>
      <a:lt2>
        <a:srgbClr val="A3A7AF"/>
      </a:lt2>
      <a:accent1>
        <a:srgbClr val="003871"/>
      </a:accent1>
      <a:accent2>
        <a:srgbClr val="FEC700"/>
      </a:accent2>
      <a:accent3>
        <a:srgbClr val="00B4C4"/>
      </a:accent3>
      <a:accent4>
        <a:srgbClr val="A5C715"/>
      </a:accent4>
      <a:accent5>
        <a:srgbClr val="F28E00"/>
      </a:accent5>
      <a:accent6>
        <a:srgbClr val="C0041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224492C-2053-459F-BDCD-13DD7F1EDA60}">
  <we:reference id="wa104379997" version="2.0.0.0" store="fr-F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ichier" ma:contentTypeID="0x01010013DDAF76F8FE48379D01D45780D991B500E78C18677D77304C84C6BEA19F6110F4" ma:contentTypeVersion="12" ma:contentTypeDescription="Fichier Onet" ma:contentTypeScope="" ma:versionID="bee618d1c4bc8803bed0a46af8849fd8">
  <xsd:schema xmlns:xsd="http://www.w3.org/2001/XMLSchema" xmlns:xs="http://www.w3.org/2001/XMLSchema" xmlns:p="http://schemas.microsoft.com/office/2006/metadata/properties" xmlns:ns1="http://schemas.microsoft.com/sharepoint/v3" xmlns:ns2="57f0c9fd-646c-40cb-8b45-39c86fc5ba59" xmlns:ns3="3d2f90c9-b4b7-4024-a2a3-c1b1397073da" targetNamespace="http://schemas.microsoft.com/office/2006/metadata/properties" ma:root="true" ma:fieldsID="33395de4aff9a267567bda66c6ea5150" ns1:_="" ns2:_="" ns3:_="">
    <xsd:import namespace="http://schemas.microsoft.com/sharepoint/v3"/>
    <xsd:import namespace="57f0c9fd-646c-40cb-8b45-39c86fc5ba59"/>
    <xsd:import namespace="3d2f90c9-b4b7-4024-a2a3-c1b139707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onetExpiration"/>
                <xsd:element ref="ns3:onetDomaineReferentTaxHTField0" minOccurs="0"/>
                <xsd:element ref="ns3:onetDomainesAppTaxHTField0" minOccurs="0"/>
                <xsd:element ref="ns3:onetFileAuteur" minOccurs="0"/>
                <xsd:element ref="ns3:onetDernierModificateur" minOccurs="0"/>
                <xsd:element ref="ns3:onetEmailDernier" minOccurs="0"/>
                <xsd:element ref="ns1:_dlc_Exempt" minOccurs="0"/>
                <xsd:element ref="ns1:_dlc_ExpireDateSaved" minOccurs="0"/>
                <xsd:element ref="ns1:_dlc_ExpireDate" minOccurs="0"/>
                <xsd:element ref="ns2:TaxCatchAll" minOccurs="0"/>
                <xsd:element ref="ns3:onetProcessusRefTaxHTField0" minOccurs="0"/>
                <xsd:element ref="ns3:onetDocAppGr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9" nillable="true" ma:displayName="Exempt de la stratégie" ma:hidden="true" ma:internalName="_dlc_Exempt" ma:readOnly="true">
      <xsd:simpleType>
        <xsd:restriction base="dms:Unknown"/>
      </xsd:simpleType>
    </xsd:element>
    <xsd:element name="_dlc_ExpireDateSaved" ma:index="20" nillable="true" ma:displayName="Date d’expiration d’origine" ma:hidden="true" ma:internalName="_dlc_ExpireDateSaved" ma:readOnly="true">
      <xsd:simpleType>
        <xsd:restriction base="dms:DateTime"/>
      </xsd:simpleType>
    </xsd:element>
    <xsd:element name="_dlc_ExpireDate" ma:index="21" nillable="true" ma:displayName="Date d’expiration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0c9fd-646c-40cb-8b45-39c86fc5ba5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Conserver l’ID" ma:description="Conserver l’ID lors de l’ajout." ma:hidden="true" ma:internalName="_dlc_DocIdPersistId" ma:readOnly="true">
      <xsd:simpleType>
        <xsd:restriction base="dms:Boolean"/>
      </xsd:simpleType>
    </xsd:element>
    <xsd:element name="TaxCatchAll" ma:index="22" nillable="true" ma:displayName="Colonne Attraper tout de Taxonomie" ma:hidden="true" ma:list="{4d3ea326-a731-4226-a654-d8aed3462d4d}" ma:internalName="TaxCatchAll" ma:showField="CatchAllData" ma:web="57f0c9fd-646c-40cb-8b45-39c86fc5ba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2f90c9-b4b7-4024-a2a3-c1b1397073da" elementFormDefault="qualified">
    <xsd:import namespace="http://schemas.microsoft.com/office/2006/documentManagement/types"/>
    <xsd:import namespace="http://schemas.microsoft.com/office/infopath/2007/PartnerControls"/>
    <xsd:element name="onetExpiration" ma:index="11" ma:displayName="Date d'expiration" ma:description="La date d'expiration correspond à la date à laquelle ce document est déplacé dans le centre des archives (uniquement accessibles aux administrateurs du centre des archives)." ma:format="DateOnly" ma:internalName="onetExpiration">
      <xsd:simpleType>
        <xsd:restriction base="dms:DateTime"/>
      </xsd:simpleType>
    </xsd:element>
    <xsd:element name="onetDomaineReferentTaxHTField0" ma:index="13" ma:taxonomy="true" ma:internalName="onetDomaineReferentTaxHTField0" ma:taxonomyFieldName="onetDomaineReferent" ma:displayName="Domaine référent" ma:fieldId="{5590da70-059b-4820-a2fb-ac210597ee0e}" ma:sspId="04c2726b-4bb0-4e43-b0c9-00051103eccf" ma:termSetId="750f0570-6acf-45aa-bfe1-84bff4f401b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netDomainesAppTaxHTField0" ma:index="15" nillable="true" ma:taxonomy="true" ma:internalName="onetDomainesAppTaxHTField0" ma:taxonomyFieldName="onetDomainesApp" ma:displayName="Domaines d'application" ma:fieldId="{1d1a84d2-acb1-4d5d-bc6f-93becec9f73d}" ma:taxonomyMulti="true" ma:sspId="04c2726b-4bb0-4e43-b0c9-00051103eccf" ma:termSetId="750f0570-6acf-45aa-bfe1-84bff4f401b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netFileAuteur" ma:index="16" nillable="true" ma:displayName="Auteur" ma:internalName="onetFileAuteur">
      <xsd:simpleType>
        <xsd:restriction base="dms:Text"/>
      </xsd:simpleType>
    </xsd:element>
    <xsd:element name="onetDernierModificateur" ma:index="17" nillable="true" ma:displayName="Dernier modificateur" ma:internalName="onetDernierModificateur">
      <xsd:simpleType>
        <xsd:restriction base="dms:Text"/>
      </xsd:simpleType>
    </xsd:element>
    <xsd:element name="onetEmailDernier" ma:index="18" nillable="true" ma:displayName="Email du dernier modificateur" ma:internalName="onetEmailDernier">
      <xsd:simpleType>
        <xsd:restriction base="dms:Text"/>
      </xsd:simpleType>
    </xsd:element>
    <xsd:element name="onetProcessusRefTaxHTField0" ma:index="23" nillable="true" ma:taxonomy="true" ma:internalName="onetProcessusRefTaxHTField0" ma:taxonomyFieldName="onetProcessusRef" ma:displayName="Processus de référence" ma:fieldId="{c095a041-48e6-444c-b38d-afef1f819f9f}" ma:sspId="04c2726b-4bb0-4e43-b0c9-00051103eccf" ma:termSetId="06952b67-3522-4a94-ade4-52d3559df40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netDocAppGrp" ma:index="24" nillable="true" ma:displayName="Document Applicable Groupe" ma:default="0" ma:description="Cette case est réservée aux services ou directions des SUPPORTS CENTRALISES souhaitant diffuser et faire appliquer un document à l’ensemble du Groupe. Ce document doit avoir reçu un avis préalable du service Contrôle Interne." ma:internalName="onetDocAppGrp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p:Policy xmlns:p="office.server.policy" id="ONET.Retention.Fichier" local="false">
  <p:Name>ONET Stratégie de Rétention</p:Name>
  <p:Description>Définition de la stratégie de rétention Onet.</p:Description>
  <p:Statement/>
  <p:PolicyItems>
    <p:PolicyItem featureId="Microsoft.Office.RecordsManagement.PolicyFeatures.Expiration" staticId="0x01010013DDAF76F8FE48379D01D45780D991B5|-1990460565" UniqueId="67eca5e1-af67-4e19-89fe-ffddda353b35">
      <p:Name>Rétention</p:Name>
      <p:Description>Planification automatique du contenu à traiter, et exécution d’une action de rétention sur le contenu qui a atteint la date d’échéance définie.</p:Description>
      <p:CustomData>
        <Schedules nextStageId="3">
          <Schedule type="Default">
            <stages>
              <data stageId="1">
                <formula id="ONET.Retention.Fichier.Formula.BeforeExpirationFormula"/>
                <action type="action" id="ONET.Retention.Fichier.Action.AlertExpirationAction"/>
              </data>
              <data stageId="2">
                <formula id="ONET.Retention.Fichier.Formula.OnExpirationFormula"/>
                <action type="action" id="Microsoft.Office.RecordsManagement.PolicyFeatures.Expiration.Action.SubmitFileMove" destnExplanation="Déplacer le fichier vers le centre des archives" destnId="cff454fc-801e-428a-b5d6-1b832b9c966d" destnName="Centre des archives" destnUrl="/archives/_vti_bin/officialfile.asmx"/>
              </data>
            </stages>
          </Schedule>
        </Schedules>
      </p:CustomData>
    </p:PolicyItem>
  </p:PolicyItems>
</p:Policy>
</file>

<file path=customXml/item3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/>
    <Synchronization>Asynchronous</Synchronization>
    <Type>10002</Type>
    <SequenceNumber>10000</SequenceNumber>
    <Url/>
    <Assembly>ONET.Intranet.SharePoint, Version=1.0.0.0, Culture=neutral, PublicKeyToken=137e7aa8626925cd</Assembly>
    <Class>ONET.Intranet.SharePoint.EventReceivers.FileAuthorsPersistenceEventReceiver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netEmailDernier xmlns="3d2f90c9-b4b7-4024-a2a3-c1b1397073da">cdhalluin@Onet.fr</onetEmailDernier>
    <onetDernierModificateur xmlns="3d2f90c9-b4b7-4024-a2a3-c1b1397073da">D'Halluin Chloe</onetDernierModificateur>
    <onetDocAppGrp xmlns="3d2f90c9-b4b7-4024-a2a3-c1b1397073da">false</onetDocAppGrp>
    <onetProcessusRefTaxHTField0 xmlns="3d2f90c9-b4b7-4024-a2a3-c1b1397073da">
      <Terms xmlns="http://schemas.microsoft.com/office/infopath/2007/PartnerControls"/>
    </onetProcessusRefTaxHTField0>
    <onetExpiration xmlns="3d2f90c9-b4b7-4024-a2a3-c1b1397073da">2023-11-08T23:00:00+00:00</onetExpiration>
    <onetDomaineReferentTaxHTField0 xmlns="3d2f90c9-b4b7-4024-a2a3-c1b1397073d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</TermName>
          <TermId xmlns="http://schemas.microsoft.com/office/infopath/2007/PartnerControls">75f7f978-6d45-4932-8758-28462866cc53</TermId>
        </TermInfo>
      </Terms>
    </onetDomaineReferentTaxHTField0>
    <onetDomainesAppTaxHTField0 xmlns="3d2f90c9-b4b7-4024-a2a3-c1b1397073da">
      <Terms xmlns="http://schemas.microsoft.com/office/infopath/2007/PartnerControls"/>
    </onetDomainesAppTaxHTField0>
    <onetFileAuteur xmlns="3d2f90c9-b4b7-4024-a2a3-c1b1397073da">D'Halluin Chloe</onetFileAuteur>
    <TaxCatchAll xmlns="57f0c9fd-646c-40cb-8b45-39c86fc5ba59">
      <Value>1</Value>
    </TaxCatchAll>
    <_dlc_ExpireDateSaved xmlns="http://schemas.microsoft.com/sharepoint/v3" xsi:nil="true"/>
    <_dlc_ExpireDate xmlns="http://schemas.microsoft.com/sharepoint/v3">2023-10-11T22:00:00+00:00</_dlc_ExpireDate>
  </documentManagement>
</p:properties>
</file>

<file path=customXml/itemProps1.xml><?xml version="1.0" encoding="utf-8"?>
<ds:datastoreItem xmlns:ds="http://schemas.openxmlformats.org/officeDocument/2006/customXml" ds:itemID="{1649B998-51DF-4874-BCB7-A169E90820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7f0c9fd-646c-40cb-8b45-39c86fc5ba59"/>
    <ds:schemaRef ds:uri="3d2f90c9-b4b7-4024-a2a3-c1b139707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DA4B90-652A-4BB6-9331-CF9DB44DD04C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158CBA85-A5EF-4D15-B5F5-3E304D095E6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85C4595-50E4-4137-85E0-5B25B48A6285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E61D493B-1EC0-4F1D-BE3D-0FFEC9518838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2006/documentManagement/types"/>
    <ds:schemaRef ds:uri="3d2f90c9-b4b7-4024-a2a3-c1b1397073da"/>
    <ds:schemaRef ds:uri="http://schemas.microsoft.com/office/infopath/2007/PartnerControls"/>
    <ds:schemaRef ds:uri="http://schemas.openxmlformats.org/package/2006/metadata/core-properties"/>
    <ds:schemaRef ds:uri="57f0c9fd-646c-40cb-8b45-39c86fc5ba5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11274</TotalTime>
  <Words>1275</Words>
  <Application>Microsoft Office PowerPoint</Application>
  <PresentationFormat>On-screen Show (16:9)</PresentationFormat>
  <Paragraphs>328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Proxima Nova Alt Bl</vt:lpstr>
      <vt:lpstr>Proxima Nova Alt Rg</vt:lpstr>
      <vt:lpstr>Times New Roman</vt:lpstr>
      <vt:lpstr>Wingdings</vt:lpstr>
      <vt:lpstr>1_Conception personnalisée</vt:lpstr>
      <vt:lpstr>FOND BLANC</vt:lpstr>
      <vt:lpstr>DEM des bancs PE 71 de l’APM CEA MARCOULE</vt:lpstr>
      <vt:lpstr>PowerPoint Presentation</vt:lpstr>
      <vt:lpstr>PRESENTATION DU PERIMETRE</vt:lpstr>
      <vt:lpstr>PRESENTATION DU PERIMETRE</vt:lpstr>
      <vt:lpstr>Bancs PE </vt:lpstr>
      <vt:lpstr>DONNEES RADIOLOGIQUES</vt:lpstr>
      <vt:lpstr>INVESTIGATIONS COMPLEMENTAIRES PARTIE I (2019)</vt:lpstr>
      <vt:lpstr>INVESTIGATIONS COMPLEMENTAIRES PARTIE I (2019)</vt:lpstr>
      <vt:lpstr>PowerPoint Presentation</vt:lpstr>
      <vt:lpstr>PowerPoint Presentation</vt:lpstr>
      <vt:lpstr>ETUDES DE POSTE &amp; PREVISIONNELS DOSIMETRIQUES</vt:lpstr>
      <vt:lpstr>PREVISIONNEL DOSIMETRIQUE</vt:lpstr>
      <vt:lpstr>PowerPoint Presentation</vt:lpstr>
      <vt:lpstr>PowerPoint Presentation</vt:lpstr>
      <vt:lpstr>REALISATION DES OPERATIONS DE DEMANTELEMENT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BILAN DOSIMETRIQUE ET RETOUR D’EXPERIENCE</vt:lpstr>
      <vt:lpstr>PowerPoint Presentation</vt:lpstr>
      <vt:lpstr>PowerPoint Presentation</vt:lpstr>
      <vt:lpstr>PowerPoint Presentation</vt:lpstr>
      <vt:lpstr>PowerPoint Presentation</vt:lpstr>
    </vt:vector>
  </TitlesOfParts>
  <Company>Groupe ONET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Rhalay Sandra</dc:creator>
  <cp:lastModifiedBy>Sandra Village</cp:lastModifiedBy>
  <cp:revision>448</cp:revision>
  <cp:lastPrinted>2022-09-20T09:57:51Z</cp:lastPrinted>
  <dcterms:created xsi:type="dcterms:W3CDTF">2020-08-03T09:14:53Z</dcterms:created>
  <dcterms:modified xsi:type="dcterms:W3CDTF">2022-09-27T12:33:00Z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0x01010013DDAF76F8FE48379D01D45780D991B500E78C18677D77304C84C6BEA19F6110F4</vt:lpwstr>
  </property>
  <property fmtid="{D5CDD505-2E9C-101B-9397-08002B2CF9AE}" pid="3" name="_dlc_policyId">
    <vt:lpwstr>0x01010013DDAF76F8FE48379D01D45780D991B5|-1990460565</vt:lpwstr>
  </property>
  <property fmtid="{D5CDD505-2E9C-101B-9397-08002B2CF9AE}" pid="4" name="ItemRetentionFormula">
    <vt:lpwstr>&lt;formula id="ONET.Retention.Fichier.Formula.BeforeExpirationFormula" /&gt;</vt:lpwstr>
  </property>
  <property fmtid="{D5CDD505-2E9C-101B-9397-08002B2CF9AE}" pid="5" name="onetDomaineReferent">
    <vt:lpwstr>1;#Communication|75f7f978-6d45-4932-8758-28462866cc53</vt:lpwstr>
  </property>
  <property fmtid="{D5CDD505-2E9C-101B-9397-08002B2CF9AE}" pid="6" name="onetDomainesApp">
    <vt:lpwstr/>
  </property>
  <property fmtid="{D5CDD505-2E9C-101B-9397-08002B2CF9AE}" pid="7" name="onetProcessusRef">
    <vt:lpwstr/>
  </property>
</Properties>
</file>